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" ContentType="image/ti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8" r:id="rId1"/>
  </p:sldMasterIdLst>
  <p:notesMasterIdLst>
    <p:notesMasterId r:id="rId26"/>
  </p:notesMasterIdLst>
  <p:sldIdLst>
    <p:sldId id="256" r:id="rId2"/>
    <p:sldId id="257" r:id="rId3"/>
    <p:sldId id="258" r:id="rId4"/>
    <p:sldId id="337" r:id="rId5"/>
    <p:sldId id="338" r:id="rId6"/>
    <p:sldId id="339" r:id="rId7"/>
    <p:sldId id="261" r:id="rId8"/>
    <p:sldId id="340" r:id="rId9"/>
    <p:sldId id="269" r:id="rId10"/>
    <p:sldId id="305" r:id="rId11"/>
    <p:sldId id="293" r:id="rId12"/>
    <p:sldId id="306" r:id="rId13"/>
    <p:sldId id="342" r:id="rId14"/>
    <p:sldId id="341" r:id="rId15"/>
    <p:sldId id="294" r:id="rId16"/>
    <p:sldId id="344" r:id="rId17"/>
    <p:sldId id="345" r:id="rId18"/>
    <p:sldId id="346" r:id="rId19"/>
    <p:sldId id="347" r:id="rId20"/>
    <p:sldId id="348" r:id="rId21"/>
    <p:sldId id="349" r:id="rId22"/>
    <p:sldId id="350" r:id="rId23"/>
    <p:sldId id="314" r:id="rId24"/>
    <p:sldId id="304" r:id="rId25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2438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2438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2438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2438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2438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2438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2438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2438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CE5FE"/>
          </a:solidFill>
        </a:fill>
      </a:tcStyle>
    </a:wholeTbl>
    <a:band2H>
      <a:tcTxStyle/>
      <a:tcStyle>
        <a:tcBdr/>
        <a:fill>
          <a:solidFill>
            <a:srgbClr val="E7F2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1016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1016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EED5"/>
          </a:solidFill>
        </a:fill>
      </a:tcStyle>
    </a:wholeTbl>
    <a:band2H>
      <a:tcTxStyle/>
      <a:tcStyle>
        <a:tcBdr/>
        <a:fill>
          <a:solidFill>
            <a:srgbClr val="E9F6EB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1016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1016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F3F1"/>
          </a:solidFill>
        </a:fill>
      </a:tcStyle>
    </a:wholeTbl>
    <a:band2H>
      <a:tcTxStyle/>
      <a:tcStyle>
        <a:tcBdr/>
        <a:fill>
          <a:solidFill>
            <a:srgbClr val="E6F9F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1016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1016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25400" cap="flat">
              <a:noFill/>
              <a:miter lim="400000"/>
            </a:ln>
          </a:top>
          <a:bottom>
            <a:ln w="25400" cap="flat">
              <a:noFill/>
              <a:miter lim="400000"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25400" cap="flat">
              <a:noFill/>
              <a:miter lim="400000"/>
            </a:ln>
          </a:top>
          <a:bottom>
            <a:ln w="25400" cap="flat">
              <a:noFill/>
              <a:miter lim="400000"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127000" cap="flat">
              <a:solidFill>
                <a:srgbClr val="000000"/>
              </a:solidFill>
              <a:prstDash val="solid"/>
              <a:round/>
            </a:ln>
          </a:top>
          <a:bottom>
            <a:ln w="635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63500" cap="flat">
              <a:solidFill>
                <a:srgbClr val="000000"/>
              </a:solidFill>
              <a:prstDash val="solid"/>
              <a:round/>
            </a:ln>
          </a:top>
          <a:bottom>
            <a:ln w="635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1016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1016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round/>
            </a:ln>
          </a:left>
          <a:right>
            <a:ln w="25400" cap="flat">
              <a:solidFill>
                <a:srgbClr val="000000"/>
              </a:solidFill>
              <a:prstDash val="solid"/>
              <a:round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solidFill>
                <a:srgbClr val="000000"/>
              </a:solidFill>
              <a:prstDash val="solid"/>
              <a:round/>
            </a:ln>
          </a:insideH>
          <a:insideV>
            <a:ln w="254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round/>
            </a:ln>
          </a:left>
          <a:right>
            <a:ln w="25400" cap="flat">
              <a:solidFill>
                <a:srgbClr val="000000"/>
              </a:solidFill>
              <a:prstDash val="solid"/>
              <a:round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solidFill>
                <a:srgbClr val="000000"/>
              </a:solidFill>
              <a:prstDash val="solid"/>
              <a:round/>
            </a:ln>
          </a:insideH>
          <a:insideV>
            <a:ln w="254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round/>
            </a:ln>
          </a:left>
          <a:right>
            <a:ln w="25400" cap="flat">
              <a:solidFill>
                <a:srgbClr val="000000"/>
              </a:solidFill>
              <a:prstDash val="solid"/>
              <a:round/>
            </a:ln>
          </a:right>
          <a:top>
            <a:ln w="1270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solidFill>
                <a:srgbClr val="000000"/>
              </a:solidFill>
              <a:prstDash val="solid"/>
              <a:round/>
            </a:ln>
          </a:insideH>
          <a:insideV>
            <a:ln w="254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round/>
            </a:ln>
          </a:left>
          <a:right>
            <a:ln w="25400" cap="flat">
              <a:solidFill>
                <a:srgbClr val="000000"/>
              </a:solidFill>
              <a:prstDash val="solid"/>
              <a:round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635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solidFill>
                <a:srgbClr val="000000"/>
              </a:solidFill>
              <a:prstDash val="solid"/>
              <a:round/>
            </a:ln>
          </a:insideH>
          <a:insideV>
            <a:ln w="254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75"/>
  </p:normalViewPr>
  <p:slideViewPr>
    <p:cSldViewPr snapToGrid="0" snapToObjects="1">
      <p:cViewPr>
        <p:scale>
          <a:sx n="50" d="100"/>
          <a:sy n="50" d="100"/>
        </p:scale>
        <p:origin x="-870" y="-264"/>
      </p:cViewPr>
      <p:guideLst>
        <p:guide orient="horz" pos="4320"/>
        <p:guide pos="76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97485253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2438400" latinLnBrk="0">
      <a:defRPr sz="3200">
        <a:latin typeface="+mn-lt"/>
        <a:ea typeface="+mn-ea"/>
        <a:cs typeface="+mn-cs"/>
        <a:sym typeface="Calibri"/>
      </a:defRPr>
    </a:lvl1pPr>
    <a:lvl2pPr indent="228600" defTabSz="2438400" latinLnBrk="0">
      <a:defRPr sz="3200">
        <a:latin typeface="+mn-lt"/>
        <a:ea typeface="+mn-ea"/>
        <a:cs typeface="+mn-cs"/>
        <a:sym typeface="Calibri"/>
      </a:defRPr>
    </a:lvl2pPr>
    <a:lvl3pPr indent="457200" defTabSz="2438400" latinLnBrk="0">
      <a:defRPr sz="3200">
        <a:latin typeface="+mn-lt"/>
        <a:ea typeface="+mn-ea"/>
        <a:cs typeface="+mn-cs"/>
        <a:sym typeface="Calibri"/>
      </a:defRPr>
    </a:lvl3pPr>
    <a:lvl4pPr indent="685800" defTabSz="2438400" latinLnBrk="0">
      <a:defRPr sz="3200">
        <a:latin typeface="+mn-lt"/>
        <a:ea typeface="+mn-ea"/>
        <a:cs typeface="+mn-cs"/>
        <a:sym typeface="Calibri"/>
      </a:defRPr>
    </a:lvl4pPr>
    <a:lvl5pPr indent="914400" defTabSz="2438400" latinLnBrk="0">
      <a:defRPr sz="3200">
        <a:latin typeface="+mn-lt"/>
        <a:ea typeface="+mn-ea"/>
        <a:cs typeface="+mn-cs"/>
        <a:sym typeface="Calibri"/>
      </a:defRPr>
    </a:lvl5pPr>
    <a:lvl6pPr indent="1143000" defTabSz="2438400" latinLnBrk="0">
      <a:defRPr sz="3200">
        <a:latin typeface="+mn-lt"/>
        <a:ea typeface="+mn-ea"/>
        <a:cs typeface="+mn-cs"/>
        <a:sym typeface="Calibri"/>
      </a:defRPr>
    </a:lvl6pPr>
    <a:lvl7pPr indent="1371600" defTabSz="2438400" latinLnBrk="0">
      <a:defRPr sz="3200">
        <a:latin typeface="+mn-lt"/>
        <a:ea typeface="+mn-ea"/>
        <a:cs typeface="+mn-cs"/>
        <a:sym typeface="Calibri"/>
      </a:defRPr>
    </a:lvl7pPr>
    <a:lvl8pPr indent="1600200" defTabSz="2438400" latinLnBrk="0">
      <a:defRPr sz="3200">
        <a:latin typeface="+mn-lt"/>
        <a:ea typeface="+mn-ea"/>
        <a:cs typeface="+mn-cs"/>
        <a:sym typeface="Calibri"/>
      </a:defRPr>
    </a:lvl8pPr>
    <a:lvl9pPr indent="1828800" defTabSz="2438400" latinLnBrk="0">
      <a:defRPr sz="3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609600" y="457200"/>
            <a:ext cx="23189184" cy="1207008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09" tIns="108855" rIns="217709" bIns="108855"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564440" y="10707926"/>
            <a:ext cx="23262336" cy="266316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3200400"/>
            <a:ext cx="20726400" cy="3560216"/>
          </a:xfrm>
        </p:spPr>
        <p:txBody>
          <a:bodyPr anchor="b">
            <a:normAutofit/>
          </a:bodyPr>
          <a:lstStyle>
            <a:lvl1pPr>
              <a:defRPr sz="105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57600" y="7112002"/>
            <a:ext cx="17068800" cy="2946400"/>
          </a:xfrm>
        </p:spPr>
        <p:txBody>
          <a:bodyPr>
            <a:normAutofit/>
          </a:bodyPr>
          <a:lstStyle>
            <a:lvl1pPr marL="0" indent="0" algn="ctr">
              <a:buNone/>
              <a:defRPr sz="4800">
                <a:solidFill>
                  <a:srgbClr val="FFFFFF"/>
                </a:solidFill>
              </a:defRPr>
            </a:lvl1pPr>
            <a:lvl2pPr marL="10885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70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6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41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2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12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198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8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2/5/2025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2/5/2025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609600" y="457200"/>
            <a:ext cx="23189184" cy="2852928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09" tIns="108855" rIns="217709" bIns="108855"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2/5/2025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564440" y="1428382"/>
            <a:ext cx="23262336" cy="266316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678400" y="2895601"/>
            <a:ext cx="5486400" cy="8974666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9200" y="2895600"/>
            <a:ext cx="16052800" cy="8974668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2/5/2025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609600" y="457200"/>
            <a:ext cx="23189184" cy="9473184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09" tIns="108855" rIns="217709" bIns="108855"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16126503" y="8407184"/>
            <a:ext cx="7670477" cy="1428052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217709" tIns="108855" rIns="217709" bIns="108855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6984855" y="8150580"/>
            <a:ext cx="14785373" cy="1700276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217709" tIns="108855" rIns="217709" bIns="108855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7543275" y="8175124"/>
            <a:ext cx="14581280" cy="1548544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217709" tIns="108855" rIns="217709" bIns="108855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14958638" y="8148349"/>
            <a:ext cx="8821333" cy="1303098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217709" tIns="108855" rIns="217709" bIns="108855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564440" y="8117110"/>
            <a:ext cx="23262336" cy="2659748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217709" tIns="108855" rIns="217709" bIns="108855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0085" y="4927120"/>
            <a:ext cx="20726400" cy="3048000"/>
          </a:xfrm>
        </p:spPr>
        <p:txBody>
          <a:bodyPr anchor="t">
            <a:normAutofit/>
          </a:bodyPr>
          <a:lstStyle>
            <a:lvl1pPr algn="ctr">
              <a:defRPr sz="105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46307" y="2874897"/>
            <a:ext cx="17113957" cy="1879602"/>
          </a:xfrm>
        </p:spPr>
        <p:txBody>
          <a:bodyPr anchor="b">
            <a:normAutofit/>
          </a:bodyPr>
          <a:lstStyle>
            <a:lvl1pPr marL="0" indent="0" algn="ctr">
              <a:buNone/>
              <a:defRPr sz="4800">
                <a:solidFill>
                  <a:srgbClr val="FFFFFF"/>
                </a:solidFill>
              </a:defRPr>
            </a:lvl1pPr>
            <a:lvl2pPr marL="1088547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709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64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4190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273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128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1983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8380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2/5/2025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2/5/2025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804413" y="5358384"/>
            <a:ext cx="10192512" cy="68945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12387072" y="5358384"/>
            <a:ext cx="10192512" cy="68945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04416" y="5356228"/>
            <a:ext cx="10192512" cy="1279524"/>
          </a:xfrm>
        </p:spPr>
        <p:txBody>
          <a:bodyPr anchor="ctr"/>
          <a:lstStyle>
            <a:lvl1pPr marL="0" indent="0" algn="ctr">
              <a:buNone/>
              <a:defRPr sz="5700" b="0">
                <a:solidFill>
                  <a:schemeClr val="tx2"/>
                </a:solidFill>
                <a:latin typeface="+mj-lt"/>
              </a:defRPr>
            </a:lvl1pPr>
            <a:lvl2pPr marL="1088547" indent="0">
              <a:buNone/>
              <a:defRPr sz="4800" b="1"/>
            </a:lvl2pPr>
            <a:lvl3pPr marL="2177095" indent="0">
              <a:buNone/>
              <a:defRPr sz="4300" b="1"/>
            </a:lvl3pPr>
            <a:lvl4pPr marL="3265642" indent="0">
              <a:buNone/>
              <a:defRPr sz="3800" b="1"/>
            </a:lvl4pPr>
            <a:lvl5pPr marL="4354190" indent="0">
              <a:buNone/>
              <a:defRPr sz="3800" b="1"/>
            </a:lvl5pPr>
            <a:lvl6pPr marL="5442737" indent="0">
              <a:buNone/>
              <a:defRPr sz="3800" b="1"/>
            </a:lvl6pPr>
            <a:lvl7pPr marL="6531285" indent="0">
              <a:buNone/>
              <a:defRPr sz="3800" b="1"/>
            </a:lvl7pPr>
            <a:lvl8pPr marL="7619832" indent="0">
              <a:buNone/>
              <a:defRPr sz="3800" b="1"/>
            </a:lvl8pPr>
            <a:lvl9pPr marL="8708380" indent="0">
              <a:buNone/>
              <a:defRPr sz="3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06220" y="6858001"/>
            <a:ext cx="10186813" cy="5394326"/>
          </a:xfrm>
        </p:spPr>
        <p:txBody>
          <a:bodyPr/>
          <a:lstStyle>
            <a:lvl1pPr>
              <a:defRPr sz="4800"/>
            </a:lvl1pPr>
            <a:lvl2pPr>
              <a:defRPr sz="4300"/>
            </a:lvl2pPr>
            <a:lvl3pPr>
              <a:defRPr sz="3800"/>
            </a:lvl3pPr>
            <a:lvl4pPr>
              <a:defRPr sz="3300"/>
            </a:lvl4pPr>
            <a:lvl5pPr>
              <a:defRPr sz="33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95200" y="5356226"/>
            <a:ext cx="10192512" cy="1279524"/>
          </a:xfrm>
        </p:spPr>
        <p:txBody>
          <a:bodyPr anchor="ctr"/>
          <a:lstStyle>
            <a:lvl1pPr marL="0" indent="0" algn="ctr">
              <a:buNone/>
              <a:defRPr sz="5700" b="0" i="0">
                <a:solidFill>
                  <a:schemeClr val="tx2"/>
                </a:solidFill>
                <a:latin typeface="+mj-lt"/>
              </a:defRPr>
            </a:lvl1pPr>
            <a:lvl2pPr marL="1088547" indent="0">
              <a:buNone/>
              <a:defRPr sz="4800" b="1"/>
            </a:lvl2pPr>
            <a:lvl3pPr marL="2177095" indent="0">
              <a:buNone/>
              <a:defRPr sz="4300" b="1"/>
            </a:lvl3pPr>
            <a:lvl4pPr marL="3265642" indent="0">
              <a:buNone/>
              <a:defRPr sz="3800" b="1"/>
            </a:lvl4pPr>
            <a:lvl5pPr marL="4354190" indent="0">
              <a:buNone/>
              <a:defRPr sz="3800" b="1"/>
            </a:lvl5pPr>
            <a:lvl6pPr marL="5442737" indent="0">
              <a:buNone/>
              <a:defRPr sz="3800" b="1"/>
            </a:lvl6pPr>
            <a:lvl7pPr marL="6531285" indent="0">
              <a:buNone/>
              <a:defRPr sz="3800" b="1"/>
            </a:lvl7pPr>
            <a:lvl8pPr marL="7619832" indent="0">
              <a:buNone/>
              <a:defRPr sz="3800" b="1"/>
            </a:lvl8pPr>
            <a:lvl9pPr marL="8708380" indent="0">
              <a:buNone/>
              <a:defRPr sz="3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86733" y="6858001"/>
            <a:ext cx="10192512" cy="5394326"/>
          </a:xfrm>
        </p:spPr>
        <p:txBody>
          <a:bodyPr/>
          <a:lstStyle>
            <a:lvl1pPr>
              <a:defRPr sz="4800"/>
            </a:lvl1pPr>
            <a:lvl2pPr>
              <a:defRPr sz="4300"/>
            </a:lvl2pPr>
            <a:lvl3pPr>
              <a:defRPr sz="3800"/>
            </a:lvl3pPr>
            <a:lvl4pPr>
              <a:defRPr sz="3300"/>
            </a:lvl4pPr>
            <a:lvl5pPr>
              <a:defRPr sz="33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2/5/2025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2/5/2025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609600" y="457200"/>
            <a:ext cx="23189184" cy="2852928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09" tIns="108855" rIns="217709" bIns="108855"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564440" y="1428382"/>
            <a:ext cx="23262336" cy="2659748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2/5/2025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609600" y="457200"/>
            <a:ext cx="23189184" cy="2852928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09" tIns="108855" rIns="217709" bIns="108855"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7E191-5F94-4FC1-B823-BD7CABF7FA06}" type="datetime1">
              <a:rPr lang="en-US" smtClean="0"/>
              <a:pPr/>
              <a:t>2/5/2025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38400" y="7162801"/>
            <a:ext cx="8940800" cy="3810002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1429"/>
              </a:spcAft>
              <a:buNone/>
              <a:defRPr sz="4300">
                <a:solidFill>
                  <a:schemeClr val="tx2"/>
                </a:solidFill>
              </a:defRPr>
            </a:lvl1pPr>
            <a:lvl2pPr marL="1088547" indent="0">
              <a:buNone/>
              <a:defRPr sz="2900"/>
            </a:lvl2pPr>
            <a:lvl3pPr marL="2177095" indent="0">
              <a:buNone/>
              <a:defRPr sz="2400"/>
            </a:lvl3pPr>
            <a:lvl4pPr marL="3265642" indent="0">
              <a:buNone/>
              <a:defRPr sz="2100"/>
            </a:lvl4pPr>
            <a:lvl5pPr marL="4354190" indent="0">
              <a:buNone/>
              <a:defRPr sz="2100"/>
            </a:lvl5pPr>
            <a:lvl6pPr marL="5442737" indent="0">
              <a:buNone/>
              <a:defRPr sz="2100"/>
            </a:lvl6pPr>
            <a:lvl7pPr marL="6531285" indent="0">
              <a:buNone/>
              <a:defRPr sz="2100"/>
            </a:lvl7pPr>
            <a:lvl8pPr marL="7619832" indent="0">
              <a:buNone/>
              <a:defRPr sz="2100"/>
            </a:lvl8pPr>
            <a:lvl9pPr marL="8708380" indent="0">
              <a:buNone/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564440" y="1428382"/>
            <a:ext cx="23262336" cy="266316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2438400" y="4572000"/>
            <a:ext cx="8940800" cy="2505456"/>
          </a:xfrm>
        </p:spPr>
        <p:txBody>
          <a:bodyPr anchor="b">
            <a:noAutofit/>
          </a:bodyPr>
          <a:lstStyle>
            <a:lvl1pPr algn="l">
              <a:defRPr sz="76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05232" y="3657600"/>
            <a:ext cx="10410869" cy="7620000"/>
          </a:xfrm>
        </p:spPr>
        <p:txBody>
          <a:bodyPr anchor="ctr"/>
          <a:lstStyle>
            <a:lvl1pPr>
              <a:buClr>
                <a:schemeClr val="bg1"/>
              </a:buClr>
              <a:defRPr sz="5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48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43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38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3800">
                <a:solidFill>
                  <a:schemeClr val="tx2"/>
                </a:solidFill>
              </a:defRPr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609600" y="457200"/>
            <a:ext cx="23189184" cy="1207008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09" tIns="108855" rIns="217709" bIns="108855"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564440" y="10707926"/>
            <a:ext cx="23262336" cy="266316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97748" y="677334"/>
            <a:ext cx="10167053" cy="4859868"/>
          </a:xfrm>
        </p:spPr>
        <p:txBody>
          <a:bodyPr anchor="b">
            <a:normAutofit/>
          </a:bodyPr>
          <a:lstStyle>
            <a:lvl1pPr algn="l">
              <a:defRPr sz="67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82223" y="5571067"/>
            <a:ext cx="10182579" cy="4842934"/>
          </a:xfrm>
        </p:spPr>
        <p:txBody>
          <a:bodyPr>
            <a:normAutofit/>
          </a:bodyPr>
          <a:lstStyle>
            <a:lvl1pPr marL="0" indent="0">
              <a:buNone/>
              <a:defRPr sz="4300">
                <a:solidFill>
                  <a:srgbClr val="FFFFFF"/>
                </a:solidFill>
              </a:defRPr>
            </a:lvl1pPr>
            <a:lvl2pPr marL="1088547" indent="0">
              <a:buNone/>
              <a:defRPr sz="2900"/>
            </a:lvl2pPr>
            <a:lvl3pPr marL="2177095" indent="0">
              <a:buNone/>
              <a:defRPr sz="2400"/>
            </a:lvl3pPr>
            <a:lvl4pPr marL="3265642" indent="0">
              <a:buNone/>
              <a:defRPr sz="2100"/>
            </a:lvl4pPr>
            <a:lvl5pPr marL="4354190" indent="0">
              <a:buNone/>
              <a:defRPr sz="2100"/>
            </a:lvl5pPr>
            <a:lvl6pPr marL="5442737" indent="0">
              <a:buNone/>
              <a:defRPr sz="2100"/>
            </a:lvl6pPr>
            <a:lvl7pPr marL="6531285" indent="0">
              <a:buNone/>
              <a:defRPr sz="2100"/>
            </a:lvl7pPr>
            <a:lvl8pPr marL="7619832" indent="0">
              <a:buNone/>
              <a:defRPr sz="2100"/>
            </a:lvl8pPr>
            <a:lvl9pPr marL="8708380" indent="0">
              <a:buNone/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56D55-EFBE-4F9B-8A5F-09D42CA22A9B}" type="datetime1">
              <a:rPr lang="en-US" smtClean="0"/>
              <a:pPr/>
              <a:t>2/5/2025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35200" y="2743200"/>
            <a:ext cx="9509760" cy="585216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7600">
                <a:solidFill>
                  <a:schemeClr val="bg1"/>
                </a:solidFill>
              </a:defRPr>
            </a:lvl1pPr>
            <a:lvl2pPr marL="1088547" indent="0">
              <a:buNone/>
              <a:defRPr sz="6700"/>
            </a:lvl2pPr>
            <a:lvl3pPr marL="2177095" indent="0">
              <a:buNone/>
              <a:defRPr sz="5700"/>
            </a:lvl3pPr>
            <a:lvl4pPr marL="3265642" indent="0">
              <a:buNone/>
              <a:defRPr sz="4800"/>
            </a:lvl4pPr>
            <a:lvl5pPr marL="4354190" indent="0">
              <a:buNone/>
              <a:defRPr sz="4800"/>
            </a:lvl5pPr>
            <a:lvl6pPr marL="5442737" indent="0">
              <a:buNone/>
              <a:defRPr sz="4800"/>
            </a:lvl6pPr>
            <a:lvl7pPr marL="6531285" indent="0">
              <a:buNone/>
              <a:defRPr sz="4800"/>
            </a:lvl7pPr>
            <a:lvl8pPr marL="7619832" indent="0">
              <a:buNone/>
              <a:defRPr sz="4800"/>
            </a:lvl8pPr>
            <a:lvl9pPr marL="8708380" indent="0">
              <a:buNone/>
              <a:defRPr sz="48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609600" y="457200"/>
            <a:ext cx="23189184" cy="493776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17709" tIns="108855" rIns="217709" bIns="108855"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564440" y="3358858"/>
            <a:ext cx="23262336" cy="2659748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676656"/>
            <a:ext cx="21945600" cy="2505456"/>
          </a:xfrm>
          <a:prstGeom prst="rect">
            <a:avLst/>
          </a:prstGeom>
        </p:spPr>
        <p:txBody>
          <a:bodyPr vert="horz" lIns="217709" tIns="108855" rIns="217709" bIns="108855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769792" y="12500329"/>
            <a:ext cx="10097840" cy="730250"/>
          </a:xfrm>
          <a:prstGeom prst="rect">
            <a:avLst/>
          </a:prstGeom>
        </p:spPr>
        <p:txBody>
          <a:bodyPr vert="horz" lIns="217709" tIns="108855" rIns="217709" bIns="108855" rtlCol="0" anchor="ctr"/>
          <a:lstStyle>
            <a:lvl1pPr algn="r">
              <a:defRPr sz="2400">
                <a:solidFill>
                  <a:schemeClr val="tx2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2/5/2025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6369" y="12500329"/>
            <a:ext cx="10097843" cy="730250"/>
          </a:xfrm>
          <a:prstGeom prst="rect">
            <a:avLst/>
          </a:prstGeom>
        </p:spPr>
        <p:txBody>
          <a:bodyPr vert="horz" lIns="217709" tIns="108855" rIns="217709" bIns="108855" rtlCol="0" anchor="ctr"/>
          <a:lstStyle>
            <a:lvl1pPr algn="l"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42901" y="12500327"/>
            <a:ext cx="3098203" cy="730250"/>
          </a:xfrm>
          <a:prstGeom prst="rect">
            <a:avLst/>
          </a:prstGeom>
        </p:spPr>
        <p:txBody>
          <a:bodyPr vert="horz" lIns="217709" tIns="108855" rIns="217709" bIns="108855" rtlCol="0" anchor="ctr"/>
          <a:lstStyle>
            <a:lvl1pPr algn="ctr">
              <a:defRPr sz="2400">
                <a:solidFill>
                  <a:schemeClr val="tx2"/>
                </a:solidFill>
              </a:defRPr>
            </a:lvl1pPr>
          </a:lstStyle>
          <a:p>
            <a:fld id="{86CB4B4D-7CA3-9044-876B-883B54F8677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25513" y="5350934"/>
            <a:ext cx="19755555" cy="6901392"/>
          </a:xfrm>
          <a:prstGeom prst="rect">
            <a:avLst/>
          </a:prstGeom>
        </p:spPr>
        <p:txBody>
          <a:bodyPr vert="horz" lIns="217709" tIns="108855" rIns="217709" bIns="108855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ctr" defTabSz="2177095" rtl="0" eaLnBrk="1" latinLnBrk="0" hangingPunct="1">
        <a:spcBef>
          <a:spcPct val="0"/>
        </a:spcBef>
        <a:buNone/>
        <a:defRPr sz="105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653128" indent="-653128" algn="l" defTabSz="2177095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5700" kern="1200">
          <a:solidFill>
            <a:schemeClr val="tx2"/>
          </a:solidFill>
          <a:latin typeface="+mn-lt"/>
          <a:ea typeface="+mn-ea"/>
          <a:cs typeface="+mn-cs"/>
        </a:defRPr>
      </a:lvl1pPr>
      <a:lvl2pPr marL="1372025" indent="-653128" algn="l" defTabSz="2177095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5200" kern="1200">
          <a:solidFill>
            <a:schemeClr val="tx2"/>
          </a:solidFill>
          <a:latin typeface="+mn-lt"/>
          <a:ea typeface="+mn-ea"/>
          <a:cs typeface="+mn-cs"/>
        </a:defRPr>
      </a:lvl2pPr>
      <a:lvl3pPr marL="2037248" indent="-544274" algn="l" defTabSz="2177095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4800" kern="1200">
          <a:solidFill>
            <a:schemeClr val="tx2"/>
          </a:solidFill>
          <a:latin typeface="+mn-lt"/>
          <a:ea typeface="+mn-ea"/>
          <a:cs typeface="+mn-cs"/>
        </a:defRPr>
      </a:lvl3pPr>
      <a:lvl4pPr marL="2721369" indent="-544274" algn="l" defTabSz="2177095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4300" kern="1200">
          <a:solidFill>
            <a:schemeClr val="tx2"/>
          </a:solidFill>
          <a:latin typeface="+mn-lt"/>
          <a:ea typeface="+mn-ea"/>
          <a:cs typeface="+mn-cs"/>
        </a:defRPr>
      </a:lvl4pPr>
      <a:lvl5pPr marL="3483352" indent="-544274" algn="l" defTabSz="2177095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3800" kern="1200">
          <a:solidFill>
            <a:schemeClr val="tx2"/>
          </a:solidFill>
          <a:latin typeface="+mn-lt"/>
          <a:ea typeface="+mn-ea"/>
          <a:cs typeface="+mn-cs"/>
        </a:defRPr>
      </a:lvl5pPr>
      <a:lvl6pPr marL="4245335" indent="-544274" algn="l" defTabSz="2177095" rtl="0" eaLnBrk="1" latinLnBrk="0" hangingPunct="1">
        <a:spcBef>
          <a:spcPts val="914"/>
        </a:spcBef>
        <a:buClr>
          <a:schemeClr val="accent1"/>
        </a:buClr>
        <a:buFont typeface="Symbol" pitchFamily="18" charset="2"/>
        <a:buChar char="*"/>
        <a:defRPr sz="3300" kern="1200">
          <a:solidFill>
            <a:schemeClr val="tx2"/>
          </a:solidFill>
          <a:latin typeface="+mn-lt"/>
          <a:ea typeface="+mn-ea"/>
          <a:cs typeface="+mn-cs"/>
        </a:defRPr>
      </a:lvl6pPr>
      <a:lvl7pPr marL="5007318" indent="-544274" algn="l" defTabSz="2177095" rtl="0" eaLnBrk="1" latinLnBrk="0" hangingPunct="1">
        <a:spcBef>
          <a:spcPts val="914"/>
        </a:spcBef>
        <a:buClr>
          <a:schemeClr val="accent1"/>
        </a:buClr>
        <a:buFont typeface="Symbol" pitchFamily="18" charset="2"/>
        <a:buChar char="*"/>
        <a:defRPr sz="3300" kern="1200">
          <a:solidFill>
            <a:schemeClr val="tx2"/>
          </a:solidFill>
          <a:latin typeface="+mn-lt"/>
          <a:ea typeface="+mn-ea"/>
          <a:cs typeface="+mn-cs"/>
        </a:defRPr>
      </a:lvl7pPr>
      <a:lvl8pPr marL="5769302" indent="-544274" algn="l" defTabSz="2177095" rtl="0" eaLnBrk="1" latinLnBrk="0" hangingPunct="1">
        <a:spcBef>
          <a:spcPts val="914"/>
        </a:spcBef>
        <a:buClr>
          <a:schemeClr val="accent1"/>
        </a:buClr>
        <a:buFont typeface="Symbol" pitchFamily="18" charset="2"/>
        <a:buChar char="*"/>
        <a:defRPr sz="3300" kern="1200">
          <a:solidFill>
            <a:schemeClr val="tx2"/>
          </a:solidFill>
          <a:latin typeface="+mn-lt"/>
          <a:ea typeface="+mn-ea"/>
          <a:cs typeface="+mn-cs"/>
        </a:defRPr>
      </a:lvl8pPr>
      <a:lvl9pPr marL="6531285" indent="-544274" algn="l" defTabSz="2177095" rtl="0" eaLnBrk="1" latinLnBrk="0" hangingPunct="1">
        <a:spcBef>
          <a:spcPts val="914"/>
        </a:spcBef>
        <a:buClr>
          <a:schemeClr val="accent1"/>
        </a:buClr>
        <a:buFont typeface="Symbol" pitchFamily="18" charset="2"/>
        <a:buChar char="*"/>
        <a:defRPr sz="33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77095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547" algn="l" defTabSz="2177095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7095" algn="l" defTabSz="2177095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642" algn="l" defTabSz="2177095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4190" algn="l" defTabSz="2177095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2737" algn="l" defTabSz="2177095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1285" algn="l" defTabSz="2177095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19832" algn="l" defTabSz="2177095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8380" algn="l" defTabSz="2177095" rtl="0" eaLnBrk="1" latinLnBrk="0" hangingPunct="1">
        <a:defRPr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0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12" Type="http://schemas.openxmlformats.org/officeDocument/2006/relationships/image" Target="../media/image29.jpeg"/><Relationship Id="rId2" Type="http://schemas.openxmlformats.org/officeDocument/2006/relationships/image" Target="../media/image20.png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11" Type="http://schemas.openxmlformats.org/officeDocument/2006/relationships/image" Target="../media/image28.jpeg"/><Relationship Id="rId5" Type="http://schemas.openxmlformats.org/officeDocument/2006/relationships/image" Target="../media/image23.png"/><Relationship Id="rId15" Type="http://schemas.openxmlformats.org/officeDocument/2006/relationships/image" Target="../media/image32.png"/><Relationship Id="rId10" Type="http://schemas.openxmlformats.org/officeDocument/2006/relationships/image" Target="../media/image27.png"/><Relationship Id="rId4" Type="http://schemas.openxmlformats.org/officeDocument/2006/relationships/image" Target="../media/image22.png"/><Relationship Id="rId9" Type="http://schemas.openxmlformats.org/officeDocument/2006/relationships/image" Target="../media/image4.png"/><Relationship Id="rId1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t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47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6.gif"/><Relationship Id="rId2" Type="http://schemas.openxmlformats.org/officeDocument/2006/relationships/hyperlink" Target="file:///C:\&#1057;&#1091;&#1087;&#1077;&#1088;&#1084;&#1072;&#1075;\&#1055;&#1088;&#1086;&#1077;&#1082;&#1090;&#1099;\&#1055;&#1077;&#1088;&#1084;&#1100;\WCE%20&#1080;%20&#1040;&#1085;&#1076;&#1088;&#1086;&#1080;&#1076;%20&#1058;&#1057;&#1044;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sqlite.org/index.html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837717" y="521295"/>
            <a:ext cx="19955733" cy="12381780"/>
          </a:xfrm>
          <a:prstGeom prst="rect">
            <a:avLst/>
          </a:prstGeom>
          <a:ln w="12700">
            <a:miter lim="400000"/>
          </a:ln>
        </p:spPr>
      </p:pic>
      <p:pic>
        <p:nvPicPr>
          <p:cNvPr id="50178" name="Picture 2" descr="Немного теории - и немного практик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344" y="6895392"/>
            <a:ext cx="5581747" cy="4699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portal.retail-soft.pr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155" y="814792"/>
            <a:ext cx="6025124" cy="1024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11367437"/>
            <a:ext cx="6362748" cy="2070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315700" y="12606454"/>
            <a:ext cx="124777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Группа компаний Сервис Плюс 2025</a:t>
            </a:r>
            <a:endParaRPr lang="ru-RU" dirty="0"/>
          </a:p>
        </p:txBody>
      </p:sp>
      <p:sp>
        <p:nvSpPr>
          <p:cNvPr id="5" name="AutoShape 2" descr="Сервис Плюс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Сервис Плюс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6" descr="Сервис Плюс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24" y="2047874"/>
            <a:ext cx="3635375" cy="1398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84021" y="2769321"/>
            <a:ext cx="2738438" cy="247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3" name="Прямоугольник 1"/>
          <p:cNvSpPr txBox="1"/>
          <p:nvPr/>
        </p:nvSpPr>
        <p:spPr>
          <a:xfrm>
            <a:off x="613809" y="2109679"/>
            <a:ext cx="12429041" cy="3016208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21919" tIns="121919" rIns="121919" bIns="121919">
            <a:spAutoFit/>
          </a:bodyPr>
          <a:lstStyle>
            <a:lvl1pPr>
              <a:defRPr>
                <a:solidFill>
                  <a:srgbClr val="073E87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rPr lang="ru-RU" sz="6000" b="1" dirty="0" smtClean="0">
                <a:solidFill>
                  <a:schemeClr val="tx1"/>
                </a:solidFill>
                <a:latin typeface="+mj-lt"/>
              </a:rPr>
              <a:t>Что нужно знать о Супермаг </a:t>
            </a:r>
            <a:r>
              <a:rPr lang="ru-RU" sz="6000" b="1" dirty="0" err="1" smtClean="0">
                <a:solidFill>
                  <a:schemeClr val="tx1"/>
                </a:solidFill>
                <a:latin typeface="+mj-lt"/>
              </a:rPr>
              <a:t>Стикер</a:t>
            </a:r>
            <a:endParaRPr lang="ru-RU" sz="6000" b="1" dirty="0" smtClean="0">
              <a:solidFill>
                <a:schemeClr val="tx1"/>
              </a:solidFill>
              <a:latin typeface="+mj-lt"/>
            </a:endParaRPr>
          </a:p>
          <a:p>
            <a:r>
              <a:rPr lang="ru-RU" sz="6000" b="1" dirty="0" smtClean="0">
                <a:solidFill>
                  <a:schemeClr val="tx1"/>
                </a:solidFill>
                <a:latin typeface="+mj-lt"/>
              </a:rPr>
              <a:t>для практического </a:t>
            </a:r>
            <a:r>
              <a:rPr lang="ru-RU" sz="6000" b="1" dirty="0" smtClean="0">
                <a:solidFill>
                  <a:schemeClr val="tx1"/>
                </a:solidFill>
                <a:latin typeface="+mj-lt"/>
              </a:rPr>
              <a:t>применения – </a:t>
            </a:r>
            <a:endParaRPr lang="ru-RU" sz="6000" b="1" dirty="0" smtClean="0">
              <a:solidFill>
                <a:schemeClr val="tx1"/>
              </a:solidFill>
              <a:latin typeface="+mj-lt"/>
            </a:endParaRPr>
          </a:p>
          <a:p>
            <a:r>
              <a:rPr lang="ru-RU" sz="5400" dirty="0" smtClean="0">
                <a:solidFill>
                  <a:schemeClr val="tx1"/>
                </a:solidFill>
                <a:latin typeface="+mj-lt"/>
              </a:rPr>
              <a:t>Общие положения</a:t>
            </a:r>
            <a:endParaRPr sz="540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51959" y="5208977"/>
            <a:ext cx="14237660" cy="686341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chemeClr val="tx1"/>
                </a:solidFill>
              </a:rPr>
              <a:t>Программа Супермаг </a:t>
            </a:r>
            <a:r>
              <a:rPr lang="ru-RU" sz="4000" dirty="0" err="1" smtClean="0">
                <a:solidFill>
                  <a:schemeClr val="tx1"/>
                </a:solidFill>
              </a:rPr>
              <a:t>Стикер</a:t>
            </a:r>
            <a:r>
              <a:rPr lang="ru-RU" sz="4000" dirty="0" smtClean="0">
                <a:solidFill>
                  <a:schemeClr val="tx1"/>
                </a:solidFill>
              </a:rPr>
              <a:t> является </a:t>
            </a:r>
            <a:r>
              <a:rPr lang="ru-RU" sz="4000" b="1" dirty="0">
                <a:solidFill>
                  <a:schemeClr val="tx1"/>
                </a:solidFill>
              </a:rPr>
              <a:t>мобильным</a:t>
            </a:r>
            <a:r>
              <a:rPr lang="ru-RU" sz="4000" dirty="0">
                <a:solidFill>
                  <a:schemeClr val="tx1"/>
                </a:solidFill>
              </a:rPr>
              <a:t> рабочим местом и работает на устройствах с ОС </a:t>
            </a:r>
            <a:r>
              <a:rPr lang="ru-RU" sz="4000" b="1" dirty="0">
                <a:solidFill>
                  <a:schemeClr val="tx1"/>
                </a:solidFill>
              </a:rPr>
              <a:t>Android </a:t>
            </a:r>
            <a:r>
              <a:rPr lang="ru-RU" sz="4000" dirty="0">
                <a:solidFill>
                  <a:schemeClr val="tx1"/>
                </a:solidFill>
              </a:rPr>
              <a:t>версий </a:t>
            </a:r>
            <a:r>
              <a:rPr lang="ru-RU" sz="4000" dirty="0" smtClean="0">
                <a:solidFill>
                  <a:schemeClr val="tx1"/>
                </a:solidFill>
              </a:rPr>
              <a:t>9.0 </a:t>
            </a:r>
            <a:r>
              <a:rPr lang="ru-RU" sz="4000" dirty="0">
                <a:solidFill>
                  <a:schemeClr val="tx1"/>
                </a:solidFill>
              </a:rPr>
              <a:t>и </a:t>
            </a:r>
            <a:r>
              <a:rPr lang="ru-RU" sz="4000" dirty="0" smtClean="0">
                <a:solidFill>
                  <a:schemeClr val="tx1"/>
                </a:solidFill>
              </a:rPr>
              <a:t>выше.</a:t>
            </a:r>
            <a:endParaRPr lang="ru-RU" sz="4000" dirty="0" smtClean="0">
              <a:solidFill>
                <a:schemeClr val="tx1"/>
              </a:solidFill>
            </a:endParaRPr>
          </a:p>
          <a:p>
            <a:endParaRPr lang="ru-RU" sz="4000" dirty="0" smtClean="0">
              <a:solidFill>
                <a:schemeClr val="tx1"/>
              </a:solidFill>
            </a:endParaRPr>
          </a:p>
          <a:p>
            <a:r>
              <a:rPr lang="ru-RU" sz="4000" dirty="0" smtClean="0">
                <a:solidFill>
                  <a:schemeClr val="tx1"/>
                </a:solidFill>
              </a:rPr>
              <a:t>Для </a:t>
            </a:r>
            <a:r>
              <a:rPr lang="ru-RU" sz="4000" dirty="0">
                <a:solidFill>
                  <a:schemeClr val="tx1"/>
                </a:solidFill>
              </a:rPr>
              <a:t>ознакомления с работой программы </a:t>
            </a:r>
            <a:r>
              <a:rPr lang="ru-RU" sz="4000" dirty="0">
                <a:solidFill>
                  <a:schemeClr val="tx1"/>
                </a:solidFill>
              </a:rPr>
              <a:t>Супермаг </a:t>
            </a:r>
            <a:r>
              <a:rPr lang="ru-RU" sz="4000" dirty="0" err="1">
                <a:solidFill>
                  <a:schemeClr val="tx1"/>
                </a:solidFill>
              </a:rPr>
              <a:t>Стикер</a:t>
            </a:r>
            <a:r>
              <a:rPr lang="ru-RU" sz="4000" dirty="0">
                <a:solidFill>
                  <a:schemeClr val="tx1"/>
                </a:solidFill>
              </a:rPr>
              <a:t> </a:t>
            </a:r>
            <a:r>
              <a:rPr lang="ru-RU" sz="4000" dirty="0">
                <a:solidFill>
                  <a:schemeClr val="tx1"/>
                </a:solidFill>
              </a:rPr>
              <a:t>необходимо иметь представление о </a:t>
            </a:r>
            <a:r>
              <a:rPr lang="ru-RU" sz="4000" dirty="0" smtClean="0">
                <a:solidFill>
                  <a:schemeClr val="tx1"/>
                </a:solidFill>
              </a:rPr>
              <a:t>требуемых бизнес-процессах</a:t>
            </a:r>
            <a:r>
              <a:rPr lang="ru-RU" sz="4000" dirty="0">
                <a:solidFill>
                  <a:schemeClr val="tx1"/>
                </a:solidFill>
              </a:rPr>
              <a:t>, с которыми работает </a:t>
            </a:r>
            <a:r>
              <a:rPr lang="ru-RU" sz="4000" dirty="0" smtClean="0">
                <a:solidFill>
                  <a:schemeClr val="tx1"/>
                </a:solidFill>
              </a:rPr>
              <a:t>программа. </a:t>
            </a:r>
            <a:endParaRPr lang="ru-RU" sz="4000" dirty="0" smtClean="0">
              <a:solidFill>
                <a:schemeClr val="tx1"/>
              </a:solidFill>
            </a:endParaRPr>
          </a:p>
          <a:p>
            <a:endParaRPr lang="ru-RU" sz="4000" dirty="0">
              <a:solidFill>
                <a:schemeClr val="tx1"/>
              </a:solidFill>
            </a:endParaRPr>
          </a:p>
          <a:p>
            <a:r>
              <a:rPr lang="ru-RU" sz="4000" dirty="0" smtClean="0">
                <a:solidFill>
                  <a:schemeClr val="tx1"/>
                </a:solidFill>
              </a:rPr>
              <a:t>Наибольшая </a:t>
            </a:r>
            <a:r>
              <a:rPr lang="ru-RU" sz="4000" dirty="0">
                <a:solidFill>
                  <a:schemeClr val="tx1"/>
                </a:solidFill>
              </a:rPr>
              <a:t>эффективность работы достигается при использовании устройств со встроенным сканером – терминалов сбора данных (</a:t>
            </a:r>
            <a:r>
              <a:rPr lang="ru-RU" sz="4000" b="1" dirty="0">
                <a:solidFill>
                  <a:schemeClr val="tx1"/>
                </a:solidFill>
              </a:rPr>
              <a:t>ТСД</a:t>
            </a:r>
            <a:r>
              <a:rPr lang="ru-RU" sz="4000" dirty="0">
                <a:solidFill>
                  <a:schemeClr val="tx1"/>
                </a:solidFill>
              </a:rPr>
              <a:t>).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5806859" y="3205042"/>
            <a:ext cx="32752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Смартфон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835530" y="3166977"/>
            <a:ext cx="13837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ТСД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2" name="Picture 2" descr="portal.retail-soft.pr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741" y="800767"/>
            <a:ext cx="4170072" cy="708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98282" y="800767"/>
            <a:ext cx="1609702" cy="1478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22459" y="4268710"/>
            <a:ext cx="3962400" cy="9009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0894" y="4128372"/>
            <a:ext cx="3914775" cy="948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959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Прямоугольник 1"/>
          <p:cNvSpPr txBox="1"/>
          <p:nvPr/>
        </p:nvSpPr>
        <p:spPr>
          <a:xfrm>
            <a:off x="848706" y="1811859"/>
            <a:ext cx="19776095" cy="3200874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121919" tIns="121919" rIns="121919" bIns="121919">
            <a:spAutoFit/>
          </a:bodyPr>
          <a:lstStyle>
            <a:lvl1pPr>
              <a:defRPr>
                <a:solidFill>
                  <a:srgbClr val="073E87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rPr lang="ru-RU" b="1" dirty="0" smtClean="0">
                <a:solidFill>
                  <a:schemeClr val="tx1"/>
                </a:solidFill>
                <a:latin typeface="+mj-lt"/>
              </a:rPr>
              <a:t>Что нужно знать о Супермаг </a:t>
            </a:r>
            <a:r>
              <a:rPr lang="ru-RU" b="1" dirty="0" err="1" smtClean="0">
                <a:solidFill>
                  <a:schemeClr val="tx1"/>
                </a:solidFill>
                <a:latin typeface="+mj-lt"/>
              </a:rPr>
              <a:t>Стикер</a:t>
            </a:r>
            <a:endParaRPr lang="ru-RU" b="1" dirty="0" smtClean="0">
              <a:solidFill>
                <a:schemeClr val="tx1"/>
              </a:solidFill>
              <a:latin typeface="+mj-lt"/>
            </a:endParaRPr>
          </a:p>
          <a:p>
            <a:r>
              <a:rPr lang="ru-RU" b="1" dirty="0" smtClean="0">
                <a:solidFill>
                  <a:schemeClr val="tx1"/>
                </a:solidFill>
                <a:latin typeface="+mj-lt"/>
              </a:rPr>
              <a:t>для практического</a:t>
            </a:r>
            <a:r>
              <a:rPr lang="en-US" b="1" dirty="0" smtClean="0">
                <a:solidFill>
                  <a:schemeClr val="tx1"/>
                </a:solidFill>
                <a:latin typeface="+mj-lt"/>
              </a:rPr>
              <a:t> </a:t>
            </a:r>
            <a:r>
              <a:rPr lang="ru-RU" b="1" dirty="0" smtClean="0">
                <a:solidFill>
                  <a:schemeClr val="tx1"/>
                </a:solidFill>
                <a:latin typeface="+mj-lt"/>
              </a:rPr>
              <a:t>применения – </a:t>
            </a:r>
            <a:endParaRPr lang="ru-RU" b="1" dirty="0" smtClean="0">
              <a:solidFill>
                <a:schemeClr val="tx1"/>
              </a:solidFill>
              <a:latin typeface="+mj-lt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+mj-lt"/>
              </a:rPr>
              <a:t>Поддержана широкая линейка различного оборудования </a:t>
            </a:r>
          </a:p>
          <a:p>
            <a:r>
              <a:rPr lang="ru-RU" dirty="0" smtClean="0">
                <a:solidFill>
                  <a:schemeClr val="tx1"/>
                </a:solidFill>
                <a:latin typeface="+mj-lt"/>
              </a:rPr>
              <a:t>от ведущих производителей</a:t>
            </a:r>
            <a:endParaRPr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" name="AutoShape 5" descr="http://192.168.137.236:7001/screen_image.mjpe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862740" y="5183329"/>
            <a:ext cx="22835460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endParaRPr lang="en-US" sz="3200" b="1" dirty="0" smtClean="0"/>
          </a:p>
        </p:txBody>
      </p:sp>
      <p:pic>
        <p:nvPicPr>
          <p:cNvPr id="1029" name="Picture 5" descr="CheckWay DT-9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9604" y="6100253"/>
            <a:ext cx="2060177" cy="4039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heckWay DT-9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740" y="5950919"/>
            <a:ext cx="2854942" cy="4680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M3 SM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1288" y="5864021"/>
            <a:ext cx="2476734" cy="4221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Honeywell ScanPal EDA50K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6009" y="6139409"/>
            <a:ext cx="1986442" cy="4033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www.servplus.ru/upload/iblock/dbd/DT40(3)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5300" y="6084265"/>
            <a:ext cx="1716518" cy="4001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UROVO K31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2655" y="10996169"/>
            <a:ext cx="2313684" cy="2107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heckWay DT-9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98862" y="6031399"/>
            <a:ext cx="2219325" cy="4039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portal.retail-soft.pro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741" y="800767"/>
            <a:ext cx="4170072" cy="708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image2024-6-27_13-35-36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46299" y="5963041"/>
            <a:ext cx="2486025" cy="4071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https://mertech.ru/image/cache/catalog/goods/printery/alpha/alpha-1-700x700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3579" y="10328300"/>
            <a:ext cx="333375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8" name="Picture 8" descr="https://mertech.ru/image/cache/catalog/goods/printery/4603/4603-1-700x700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42027" y="10013331"/>
            <a:ext cx="3670088" cy="3670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0" name="Picture 10" descr="image2025-2-4_15-57-15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3803" y="10663713"/>
            <a:ext cx="3821999" cy="2772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image2024-2-7_12-41-41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95825" y="5828982"/>
            <a:ext cx="2282825" cy="4310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72" name="Picture 12" descr="https://www.cleverence.ru/upload/iblock/dab/dab02036b76dea83f2fd21273c8b780b.pn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5553" y="10498467"/>
            <a:ext cx="2938069" cy="2938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98282" y="800767"/>
            <a:ext cx="1609702" cy="1478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5536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Прямоугольник 1"/>
          <p:cNvSpPr txBox="1"/>
          <p:nvPr/>
        </p:nvSpPr>
        <p:spPr>
          <a:xfrm>
            <a:off x="862739" y="2354735"/>
            <a:ext cx="12429041" cy="3016208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21919" tIns="121919" rIns="121919" bIns="121919">
            <a:spAutoFit/>
          </a:bodyPr>
          <a:lstStyle>
            <a:lvl1pPr>
              <a:defRPr>
                <a:solidFill>
                  <a:srgbClr val="073E87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rPr lang="ru-RU" sz="6000" b="1" dirty="0" smtClean="0">
                <a:solidFill>
                  <a:schemeClr val="tx1"/>
                </a:solidFill>
                <a:latin typeface="+mn-lt"/>
              </a:rPr>
              <a:t>Что нужно знать о Супермаг </a:t>
            </a:r>
            <a:r>
              <a:rPr lang="ru-RU" sz="6000" b="1" dirty="0" err="1" smtClean="0">
                <a:solidFill>
                  <a:schemeClr val="tx1"/>
                </a:solidFill>
                <a:latin typeface="+mn-lt"/>
              </a:rPr>
              <a:t>Стикер</a:t>
            </a:r>
            <a:endParaRPr lang="ru-RU" sz="6000" b="1" dirty="0" smtClean="0">
              <a:solidFill>
                <a:schemeClr val="tx1"/>
              </a:solidFill>
              <a:latin typeface="+mn-lt"/>
            </a:endParaRPr>
          </a:p>
          <a:p>
            <a:r>
              <a:rPr lang="ru-RU" sz="6000" b="1" dirty="0" smtClean="0">
                <a:solidFill>
                  <a:schemeClr val="tx1"/>
                </a:solidFill>
                <a:latin typeface="+mn-lt"/>
              </a:rPr>
              <a:t>для практического </a:t>
            </a:r>
            <a:r>
              <a:rPr lang="ru-RU" sz="6000" b="1" dirty="0" smtClean="0">
                <a:solidFill>
                  <a:schemeClr val="tx1"/>
                </a:solidFill>
                <a:latin typeface="+mn-lt"/>
              </a:rPr>
              <a:t>применения – </a:t>
            </a:r>
            <a:endParaRPr lang="ru-RU" sz="6000" b="1" dirty="0" smtClean="0">
              <a:solidFill>
                <a:schemeClr val="tx1"/>
              </a:solidFill>
              <a:latin typeface="+mn-lt"/>
            </a:endParaRPr>
          </a:p>
          <a:p>
            <a:pPr algn="ctr"/>
            <a:r>
              <a:rPr lang="ru-RU" sz="6000" b="1" dirty="0">
                <a:solidFill>
                  <a:schemeClr val="tx1"/>
                </a:solidFill>
                <a:latin typeface="+mn-lt"/>
              </a:rPr>
              <a:t>л</a:t>
            </a:r>
            <a:r>
              <a:rPr lang="ru-RU" sz="6000" b="1" dirty="0" smtClean="0">
                <a:solidFill>
                  <a:schemeClr val="tx1"/>
                </a:solidFill>
                <a:latin typeface="+mn-lt"/>
              </a:rPr>
              <a:t>ицензирование</a:t>
            </a:r>
            <a:r>
              <a:rPr lang="ru-RU" sz="4400" dirty="0" smtClean="0">
                <a:solidFill>
                  <a:schemeClr val="tx1"/>
                </a:solidFill>
                <a:latin typeface="+mn-lt"/>
              </a:rPr>
              <a:t>.</a:t>
            </a:r>
            <a:endParaRPr sz="44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62741" y="5124722"/>
            <a:ext cx="17092504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endParaRPr lang="ru-RU" sz="32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1506" y="3191923"/>
            <a:ext cx="2263253" cy="2169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79018" y="5682381"/>
            <a:ext cx="5715000" cy="490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portal.retail-soft.pr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741" y="800767"/>
            <a:ext cx="4170072" cy="708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98282" y="800767"/>
            <a:ext cx="1609702" cy="1478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62741" y="5710215"/>
            <a:ext cx="11176859" cy="7602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tx1"/>
                </a:solidFill>
              </a:rPr>
              <a:t>Для </a:t>
            </a:r>
            <a:r>
              <a:rPr lang="ru-RU" sz="4400" dirty="0">
                <a:solidFill>
                  <a:schemeClr val="tx1"/>
                </a:solidFill>
              </a:rPr>
              <a:t>полного функционирования программа должна </a:t>
            </a:r>
            <a:r>
              <a:rPr lang="ru-RU" sz="4400" b="1" dirty="0">
                <a:solidFill>
                  <a:schemeClr val="tx1"/>
                </a:solidFill>
              </a:rPr>
              <a:t>получить </a:t>
            </a:r>
            <a:r>
              <a:rPr lang="ru-RU" sz="4400" b="1" dirty="0" smtClean="0">
                <a:solidFill>
                  <a:schemeClr val="tx1"/>
                </a:solidFill>
              </a:rPr>
              <a:t>лицензию</a:t>
            </a:r>
            <a:r>
              <a:rPr lang="ru-RU" sz="4400" dirty="0" smtClean="0">
                <a:solidFill>
                  <a:schemeClr val="tx1"/>
                </a:solidFill>
              </a:rPr>
              <a:t>, </a:t>
            </a:r>
            <a:r>
              <a:rPr lang="ru-RU" sz="4400" dirty="0">
                <a:solidFill>
                  <a:schemeClr val="tx1"/>
                </a:solidFill>
              </a:rPr>
              <a:t>которая привязана </a:t>
            </a:r>
            <a:r>
              <a:rPr lang="ru-RU" sz="4400" b="1" dirty="0">
                <a:solidFill>
                  <a:schemeClr val="tx1"/>
                </a:solidFill>
              </a:rPr>
              <a:t>к устройству</a:t>
            </a:r>
            <a:r>
              <a:rPr lang="ru-RU" sz="4400" dirty="0">
                <a:solidFill>
                  <a:schemeClr val="tx1"/>
                </a:solidFill>
              </a:rPr>
              <a:t>.</a:t>
            </a:r>
            <a:endParaRPr lang="ru-RU" sz="4400" dirty="0" smtClean="0">
              <a:solidFill>
                <a:schemeClr val="tx1"/>
              </a:solidFill>
            </a:endParaRPr>
          </a:p>
          <a:p>
            <a:r>
              <a:rPr lang="ru-RU" sz="4400" dirty="0"/>
              <a:t/>
            </a:r>
            <a:br>
              <a:rPr lang="ru-RU" sz="4400" dirty="0"/>
            </a:br>
            <a:r>
              <a:rPr lang="ru-RU" sz="4400" dirty="0"/>
              <a:t>Для получения лицензии необходимо обратиться к настройкам программы к пункту «Информация об устройстве», нажать кнопку «ввести </a:t>
            </a:r>
            <a:r>
              <a:rPr lang="ru-RU" dirty="0"/>
              <a:t>код</a:t>
            </a:r>
            <a:r>
              <a:rPr lang="ru-RU" sz="4400" dirty="0"/>
              <a:t> лицензии», передать в компанию лицензиар номер ключа программы, получить в ответ номер лицензии и ввести его в окне </a:t>
            </a:r>
            <a:r>
              <a:rPr lang="ru-RU" sz="4400" dirty="0" smtClean="0"/>
              <a:t>ввода.</a:t>
            </a:r>
            <a:endParaRPr lang="ru-RU" sz="4400" dirty="0"/>
          </a:p>
        </p:txBody>
      </p:sp>
      <p:pic>
        <p:nvPicPr>
          <p:cNvPr id="21506" name="Picture 2" descr="worddavd80ab76c0a63afb98f64e9ae96ba9be6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91780" y="3739728"/>
            <a:ext cx="4657725" cy="93154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2421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Прямоугольник 1"/>
          <p:cNvSpPr txBox="1"/>
          <p:nvPr/>
        </p:nvSpPr>
        <p:spPr>
          <a:xfrm>
            <a:off x="862739" y="2354735"/>
            <a:ext cx="12429041" cy="3016208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21919" tIns="121919" rIns="121919" bIns="121919">
            <a:spAutoFit/>
          </a:bodyPr>
          <a:lstStyle>
            <a:lvl1pPr>
              <a:defRPr>
                <a:solidFill>
                  <a:srgbClr val="073E87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rPr lang="ru-RU" sz="6000" b="1" dirty="0" smtClean="0">
                <a:solidFill>
                  <a:schemeClr val="tx1"/>
                </a:solidFill>
                <a:latin typeface="+mn-lt"/>
              </a:rPr>
              <a:t>Что нужно знать о Супермаг </a:t>
            </a:r>
            <a:r>
              <a:rPr lang="ru-RU" sz="6000" b="1" dirty="0" err="1" smtClean="0">
                <a:solidFill>
                  <a:schemeClr val="tx1"/>
                </a:solidFill>
                <a:latin typeface="+mn-lt"/>
              </a:rPr>
              <a:t>Стикер</a:t>
            </a:r>
            <a:endParaRPr lang="ru-RU" sz="6000" b="1" dirty="0" smtClean="0">
              <a:solidFill>
                <a:schemeClr val="tx1"/>
              </a:solidFill>
              <a:latin typeface="+mn-lt"/>
            </a:endParaRPr>
          </a:p>
          <a:p>
            <a:r>
              <a:rPr lang="ru-RU" sz="6000" b="1" dirty="0" smtClean="0">
                <a:solidFill>
                  <a:schemeClr val="tx1"/>
                </a:solidFill>
                <a:latin typeface="+mn-lt"/>
              </a:rPr>
              <a:t>для практического </a:t>
            </a:r>
            <a:r>
              <a:rPr lang="ru-RU" sz="6000" b="1" dirty="0" smtClean="0">
                <a:solidFill>
                  <a:schemeClr val="tx1"/>
                </a:solidFill>
                <a:latin typeface="+mn-lt"/>
              </a:rPr>
              <a:t>применения – </a:t>
            </a:r>
            <a:endParaRPr lang="ru-RU" sz="6000" b="1" dirty="0" smtClean="0">
              <a:solidFill>
                <a:schemeClr val="tx1"/>
              </a:solidFill>
              <a:latin typeface="+mn-lt"/>
            </a:endParaRPr>
          </a:p>
          <a:p>
            <a:pPr algn="ctr"/>
            <a:r>
              <a:rPr lang="ru-RU" sz="6000" b="1" dirty="0">
                <a:solidFill>
                  <a:schemeClr val="tx1"/>
                </a:solidFill>
                <a:latin typeface="+mn-lt"/>
              </a:rPr>
              <a:t>л</a:t>
            </a:r>
            <a:r>
              <a:rPr lang="ru-RU" sz="6000" b="1" dirty="0" smtClean="0">
                <a:solidFill>
                  <a:schemeClr val="tx1"/>
                </a:solidFill>
                <a:latin typeface="+mn-lt"/>
              </a:rPr>
              <a:t>ицензирование</a:t>
            </a:r>
            <a:r>
              <a:rPr lang="ru-RU" sz="4400" dirty="0" smtClean="0">
                <a:solidFill>
                  <a:schemeClr val="tx1"/>
                </a:solidFill>
                <a:latin typeface="+mn-lt"/>
              </a:rPr>
              <a:t>.</a:t>
            </a:r>
            <a:endParaRPr sz="44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62741" y="5124722"/>
            <a:ext cx="17092504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endParaRPr lang="ru-RU" sz="32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1506" y="3191923"/>
            <a:ext cx="2263253" cy="2169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79018" y="5682381"/>
            <a:ext cx="5715000" cy="490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portal.retail-soft.pr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741" y="800767"/>
            <a:ext cx="4170072" cy="708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98282" y="800767"/>
            <a:ext cx="1609702" cy="1478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62739" y="5986856"/>
            <a:ext cx="11176859" cy="683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/>
              <a:t>Повременная лицензия</a:t>
            </a:r>
            <a:r>
              <a:rPr lang="ru-RU" dirty="0"/>
              <a:t>. Позволяет пользователям приобретать лицензии на определённый срок (обычно год и более), в течение которого они автоматически получают обновления и дополнительные возможности. Приобретая повременные лицензии, </a:t>
            </a:r>
            <a:r>
              <a:rPr lang="ru-RU" dirty="0" smtClean="0"/>
              <a:t>пользователи оплачивают </a:t>
            </a:r>
            <a:r>
              <a:rPr lang="ru-RU" dirty="0"/>
              <a:t>факт использования </a:t>
            </a:r>
            <a:r>
              <a:rPr lang="ru-RU" dirty="0" smtClean="0"/>
              <a:t>программы.</a:t>
            </a:r>
            <a:endParaRPr lang="ru-RU" dirty="0"/>
          </a:p>
        </p:txBody>
      </p:sp>
      <p:pic>
        <p:nvPicPr>
          <p:cNvPr id="21506" name="Picture 2" descr="worddavd80ab76c0a63afb98f64e9ae96ba9be6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91780" y="3739728"/>
            <a:ext cx="4657725" cy="93154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7339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Прямоугольник 1"/>
          <p:cNvSpPr txBox="1"/>
          <p:nvPr/>
        </p:nvSpPr>
        <p:spPr>
          <a:xfrm>
            <a:off x="862739" y="2354735"/>
            <a:ext cx="12429041" cy="3016208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21919" tIns="121919" rIns="121919" bIns="121919">
            <a:spAutoFit/>
          </a:bodyPr>
          <a:lstStyle>
            <a:lvl1pPr>
              <a:defRPr>
                <a:solidFill>
                  <a:srgbClr val="073E87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rPr lang="ru-RU" sz="6000" b="1" dirty="0" smtClean="0">
                <a:solidFill>
                  <a:schemeClr val="tx1"/>
                </a:solidFill>
                <a:latin typeface="+mn-lt"/>
              </a:rPr>
              <a:t>Что нужно знать о Супермаг </a:t>
            </a:r>
            <a:r>
              <a:rPr lang="ru-RU" sz="6000" b="1" dirty="0" err="1" smtClean="0">
                <a:solidFill>
                  <a:schemeClr val="tx1"/>
                </a:solidFill>
                <a:latin typeface="+mn-lt"/>
              </a:rPr>
              <a:t>Стикер</a:t>
            </a:r>
            <a:endParaRPr lang="ru-RU" sz="6000" b="1" dirty="0" smtClean="0">
              <a:solidFill>
                <a:schemeClr val="tx1"/>
              </a:solidFill>
              <a:latin typeface="+mn-lt"/>
            </a:endParaRPr>
          </a:p>
          <a:p>
            <a:r>
              <a:rPr lang="ru-RU" sz="6000" b="1" dirty="0" smtClean="0">
                <a:solidFill>
                  <a:schemeClr val="tx1"/>
                </a:solidFill>
                <a:latin typeface="+mn-lt"/>
              </a:rPr>
              <a:t>для практического </a:t>
            </a:r>
            <a:r>
              <a:rPr lang="ru-RU" sz="6000" b="1" dirty="0" smtClean="0">
                <a:solidFill>
                  <a:schemeClr val="tx1"/>
                </a:solidFill>
                <a:latin typeface="+mn-lt"/>
              </a:rPr>
              <a:t>применения – </a:t>
            </a:r>
            <a:endParaRPr lang="ru-RU" sz="6000" b="1" dirty="0" smtClean="0">
              <a:solidFill>
                <a:schemeClr val="tx1"/>
              </a:solidFill>
              <a:latin typeface="+mn-lt"/>
            </a:endParaRPr>
          </a:p>
          <a:p>
            <a:pPr algn="ctr"/>
            <a:r>
              <a:rPr lang="ru-RU" sz="6000" b="1" dirty="0" smtClean="0">
                <a:solidFill>
                  <a:schemeClr val="tx1"/>
                </a:solidFill>
                <a:latin typeface="+mn-lt"/>
              </a:rPr>
              <a:t>Установка, обновление</a:t>
            </a:r>
            <a:r>
              <a:rPr lang="ru-RU" sz="4400" dirty="0" smtClean="0">
                <a:solidFill>
                  <a:schemeClr val="tx1"/>
                </a:solidFill>
                <a:latin typeface="+mn-lt"/>
              </a:rPr>
              <a:t>.</a:t>
            </a:r>
            <a:endParaRPr sz="44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62741" y="5124722"/>
            <a:ext cx="17092504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endParaRPr lang="ru-RU" sz="32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1506" y="3191923"/>
            <a:ext cx="2263253" cy="2169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79018" y="5682381"/>
            <a:ext cx="5715000" cy="4905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portal.retail-soft.pr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741" y="800767"/>
            <a:ext cx="4170072" cy="708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98282" y="800767"/>
            <a:ext cx="1609702" cy="1478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62741" y="5944317"/>
            <a:ext cx="11176859" cy="7540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/>
              <a:t>Установка программы выполняется копированием установочного файла вида </a:t>
            </a:r>
            <a:r>
              <a:rPr lang="ru-RU" sz="4400" dirty="0" err="1" smtClean="0"/>
              <a:t>SmSticker</a:t>
            </a:r>
            <a:r>
              <a:rPr lang="ru-RU" sz="4400" dirty="0" smtClean="0"/>
              <a:t>_</a:t>
            </a:r>
            <a:r>
              <a:rPr lang="en-US" sz="4400" dirty="0" smtClean="0"/>
              <a:t>XXX</a:t>
            </a:r>
            <a:r>
              <a:rPr lang="ru-RU" sz="4400" dirty="0" smtClean="0"/>
              <a:t>.</a:t>
            </a:r>
            <a:r>
              <a:rPr lang="ru-RU" sz="4400" dirty="0" err="1" smtClean="0"/>
              <a:t>apk</a:t>
            </a:r>
            <a:r>
              <a:rPr lang="ru-RU" sz="4400" dirty="0" smtClean="0"/>
              <a:t> </a:t>
            </a:r>
            <a:r>
              <a:rPr lang="ru-RU" sz="4400" dirty="0"/>
              <a:t>в каталог </a:t>
            </a:r>
            <a:r>
              <a:rPr lang="ru-RU" sz="4400" dirty="0" err="1"/>
              <a:t>Download</a:t>
            </a:r>
            <a:r>
              <a:rPr lang="ru-RU" sz="4400" dirty="0"/>
              <a:t> и выполнением установки, например, с помощью диспетчера </a:t>
            </a:r>
            <a:r>
              <a:rPr lang="ru-RU" sz="4400" dirty="0" smtClean="0"/>
              <a:t>файлов.</a:t>
            </a:r>
            <a:r>
              <a:rPr lang="ru-RU" sz="4400" dirty="0"/>
              <a:t/>
            </a:r>
            <a:br>
              <a:rPr lang="ru-RU" sz="4400" dirty="0"/>
            </a:br>
            <a:endParaRPr lang="ru-RU" sz="4400" dirty="0" smtClean="0"/>
          </a:p>
          <a:p>
            <a:r>
              <a:rPr lang="ru-RU" sz="4400" dirty="0" smtClean="0"/>
              <a:t>Обновление </a:t>
            </a:r>
            <a:r>
              <a:rPr lang="ru-RU" sz="4400" dirty="0"/>
              <a:t>программы может выполняться таким же образом или загрузкой установочного файла с сервера компании лицензиара. Для этого устройство должно иметь доступ к сети интернет.</a:t>
            </a:r>
            <a:endParaRPr lang="ru-RU" sz="4400" dirty="0"/>
          </a:p>
        </p:txBody>
      </p:sp>
      <p:pic>
        <p:nvPicPr>
          <p:cNvPr id="22530" name="Picture 2" descr="worddav04948b9bf76c1515d7bc00561f35d15c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51997" y="3657600"/>
            <a:ext cx="4683465" cy="93535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4110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Текст"/>
          <p:cNvSpPr txBox="1"/>
          <p:nvPr/>
        </p:nvSpPr>
        <p:spPr>
          <a:xfrm>
            <a:off x="9671208" y="5235151"/>
            <a:ext cx="332741" cy="59944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21919" tIns="121919" rIns="121919" bIns="121919">
            <a:spAutoFit/>
          </a:bodyPr>
          <a:lstStyle>
            <a:lvl1pPr defTabSz="457200">
              <a:lnSpc>
                <a:spcPts val="2800"/>
              </a:lnSpc>
              <a:defRPr sz="1200">
                <a:latin typeface="Times"/>
                <a:ea typeface="Times"/>
                <a:cs typeface="Times"/>
                <a:sym typeface="Times"/>
              </a:defRPr>
            </a:lvl1pPr>
          </a:lstStyle>
          <a:p>
            <a:r>
              <a:t> </a:t>
            </a:r>
          </a:p>
        </p:txBody>
      </p:sp>
      <p:sp>
        <p:nvSpPr>
          <p:cNvPr id="255" name="Текст"/>
          <p:cNvSpPr txBox="1"/>
          <p:nvPr/>
        </p:nvSpPr>
        <p:spPr>
          <a:xfrm>
            <a:off x="5435599" y="3103687"/>
            <a:ext cx="332741" cy="59944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21919" tIns="121919" rIns="121919" bIns="121919">
            <a:spAutoFit/>
          </a:bodyPr>
          <a:lstStyle>
            <a:lvl1pPr defTabSz="457200">
              <a:lnSpc>
                <a:spcPts val="2800"/>
              </a:lnSpc>
              <a:defRPr sz="1200">
                <a:latin typeface="Times"/>
                <a:ea typeface="Times"/>
                <a:cs typeface="Times"/>
                <a:sym typeface="Times"/>
              </a:defRPr>
            </a:lvl1pPr>
          </a:lstStyle>
          <a:p>
            <a:r>
              <a:t> </a:t>
            </a:r>
          </a:p>
        </p:txBody>
      </p:sp>
      <p:sp>
        <p:nvSpPr>
          <p:cNvPr id="256" name="Прямоугольник 1"/>
          <p:cNvSpPr txBox="1"/>
          <p:nvPr/>
        </p:nvSpPr>
        <p:spPr>
          <a:xfrm>
            <a:off x="692534" y="4488431"/>
            <a:ext cx="6871431" cy="2092879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21919" tIns="121919" rIns="121919" bIns="121919">
            <a:spAutoFit/>
          </a:bodyPr>
          <a:lstStyle/>
          <a:p>
            <a:pPr>
              <a:defRPr>
                <a:solidFill>
                  <a:srgbClr val="073E87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pPr>
            <a:r>
              <a:rPr lang="ru-RU" sz="7200" b="1" dirty="0" smtClean="0">
                <a:solidFill>
                  <a:schemeClr val="tx1"/>
                </a:solidFill>
              </a:rPr>
              <a:t>Главное меню</a:t>
            </a:r>
            <a:endParaRPr sz="7200" b="1" dirty="0">
              <a:solidFill>
                <a:schemeClr val="tx1"/>
              </a:solidFill>
            </a:endParaRPr>
          </a:p>
          <a:p>
            <a:pPr>
              <a:defRPr>
                <a:solidFill>
                  <a:srgbClr val="073E87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pPr>
            <a:endParaRPr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3965" y="4866628"/>
            <a:ext cx="1019175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portal.retail-soft.pr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741" y="800767"/>
            <a:ext cx="4170072" cy="708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98282" y="800767"/>
            <a:ext cx="1609702" cy="1478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29509" y="2504561"/>
            <a:ext cx="5378475" cy="112078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62740" y="6581310"/>
            <a:ext cx="1559645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При запуске программы, она сразу готова к работе.</a:t>
            </a:r>
          </a:p>
          <a:p>
            <a:endParaRPr lang="ru-RU" dirty="0"/>
          </a:p>
          <a:p>
            <a:r>
              <a:rPr lang="ru-RU" dirty="0" smtClean="0"/>
              <a:t>Не требуется вводить паролей, и разбираться со сложным меню.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6199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Текст"/>
          <p:cNvSpPr txBox="1"/>
          <p:nvPr/>
        </p:nvSpPr>
        <p:spPr>
          <a:xfrm>
            <a:off x="9671208" y="5235151"/>
            <a:ext cx="332741" cy="59944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21919" tIns="121919" rIns="121919" bIns="121919">
            <a:spAutoFit/>
          </a:bodyPr>
          <a:lstStyle>
            <a:lvl1pPr defTabSz="457200">
              <a:lnSpc>
                <a:spcPts val="2800"/>
              </a:lnSpc>
              <a:defRPr sz="1200">
                <a:latin typeface="Times"/>
                <a:ea typeface="Times"/>
                <a:cs typeface="Times"/>
                <a:sym typeface="Times"/>
              </a:defRPr>
            </a:lvl1pPr>
          </a:lstStyle>
          <a:p>
            <a:r>
              <a:t> </a:t>
            </a:r>
          </a:p>
        </p:txBody>
      </p:sp>
      <p:sp>
        <p:nvSpPr>
          <p:cNvPr id="255" name="Текст"/>
          <p:cNvSpPr txBox="1"/>
          <p:nvPr/>
        </p:nvSpPr>
        <p:spPr>
          <a:xfrm>
            <a:off x="5435599" y="3103687"/>
            <a:ext cx="332741" cy="59944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21919" tIns="121919" rIns="121919" bIns="121919">
            <a:spAutoFit/>
          </a:bodyPr>
          <a:lstStyle>
            <a:lvl1pPr defTabSz="457200">
              <a:lnSpc>
                <a:spcPts val="2800"/>
              </a:lnSpc>
              <a:defRPr sz="1200">
                <a:latin typeface="Times"/>
                <a:ea typeface="Times"/>
                <a:cs typeface="Times"/>
                <a:sym typeface="Times"/>
              </a:defRPr>
            </a:lvl1pPr>
          </a:lstStyle>
          <a:p>
            <a:r>
              <a:t> </a:t>
            </a:r>
          </a:p>
        </p:txBody>
      </p:sp>
      <p:sp>
        <p:nvSpPr>
          <p:cNvPr id="256" name="Прямоугольник 1"/>
          <p:cNvSpPr txBox="1"/>
          <p:nvPr/>
        </p:nvSpPr>
        <p:spPr>
          <a:xfrm>
            <a:off x="692534" y="4488431"/>
            <a:ext cx="14602713" cy="2092879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21919" tIns="121919" rIns="121919" bIns="121919">
            <a:spAutoFit/>
          </a:bodyPr>
          <a:lstStyle/>
          <a:p>
            <a:r>
              <a:rPr lang="ru-RU" sz="7200" b="1" dirty="0"/>
              <a:t>Справочник разливаемых объемов</a:t>
            </a:r>
          </a:p>
          <a:p>
            <a:pPr>
              <a:defRPr>
                <a:solidFill>
                  <a:srgbClr val="073E87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pPr>
            <a:endParaRPr dirty="0"/>
          </a:p>
        </p:txBody>
      </p:sp>
      <p:pic>
        <p:nvPicPr>
          <p:cNvPr id="12" name="Picture 2" descr="portal.retail-soft.p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741" y="800767"/>
            <a:ext cx="4170072" cy="708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98282" y="800767"/>
            <a:ext cx="1609702" cy="1478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47750" y="6432024"/>
            <a:ext cx="162687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Справочник содержит перечень объемов потребительской тары, доступных для розлива. Объем указывается при регистрации розлива и печати этикетки для потребительской тары. </a:t>
            </a:r>
            <a:endParaRPr lang="ru-RU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3034" y="2383393"/>
            <a:ext cx="5314950" cy="11144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3577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Текст"/>
          <p:cNvSpPr txBox="1"/>
          <p:nvPr/>
        </p:nvSpPr>
        <p:spPr>
          <a:xfrm>
            <a:off x="9671208" y="5235151"/>
            <a:ext cx="332741" cy="59944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21919" tIns="121919" rIns="121919" bIns="121919">
            <a:spAutoFit/>
          </a:bodyPr>
          <a:lstStyle>
            <a:lvl1pPr defTabSz="457200">
              <a:lnSpc>
                <a:spcPts val="2800"/>
              </a:lnSpc>
              <a:defRPr sz="1200">
                <a:latin typeface="Times"/>
                <a:ea typeface="Times"/>
                <a:cs typeface="Times"/>
                <a:sym typeface="Times"/>
              </a:defRPr>
            </a:lvl1pPr>
          </a:lstStyle>
          <a:p>
            <a:r>
              <a:t> </a:t>
            </a:r>
          </a:p>
        </p:txBody>
      </p:sp>
      <p:sp>
        <p:nvSpPr>
          <p:cNvPr id="255" name="Текст"/>
          <p:cNvSpPr txBox="1"/>
          <p:nvPr/>
        </p:nvSpPr>
        <p:spPr>
          <a:xfrm>
            <a:off x="5435599" y="3103687"/>
            <a:ext cx="332741" cy="59944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21919" tIns="121919" rIns="121919" bIns="121919">
            <a:spAutoFit/>
          </a:bodyPr>
          <a:lstStyle>
            <a:lvl1pPr defTabSz="457200">
              <a:lnSpc>
                <a:spcPts val="2800"/>
              </a:lnSpc>
              <a:defRPr sz="1200">
                <a:latin typeface="Times"/>
                <a:ea typeface="Times"/>
                <a:cs typeface="Times"/>
                <a:sym typeface="Times"/>
              </a:defRPr>
            </a:lvl1pPr>
          </a:lstStyle>
          <a:p>
            <a:r>
              <a:t> </a:t>
            </a:r>
          </a:p>
        </p:txBody>
      </p:sp>
      <p:sp>
        <p:nvSpPr>
          <p:cNvPr id="256" name="Прямоугольник 1"/>
          <p:cNvSpPr txBox="1"/>
          <p:nvPr/>
        </p:nvSpPr>
        <p:spPr>
          <a:xfrm>
            <a:off x="692534" y="4488431"/>
            <a:ext cx="8900833" cy="1354215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21919" tIns="121919" rIns="121919" bIns="121919">
            <a:spAutoFit/>
          </a:bodyPr>
          <a:lstStyle/>
          <a:p>
            <a:r>
              <a:rPr lang="ru-RU" sz="7200" b="1" dirty="0"/>
              <a:t>Справочник товаров</a:t>
            </a:r>
            <a:r>
              <a:rPr lang="ru-RU" sz="7200" b="1" dirty="0" smtClean="0"/>
              <a:t>.</a:t>
            </a:r>
            <a:endParaRPr lang="ru-RU" sz="7200" b="1" dirty="0"/>
          </a:p>
        </p:txBody>
      </p:sp>
      <p:pic>
        <p:nvPicPr>
          <p:cNvPr id="12" name="Picture 2" descr="portal.retail-soft.p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741" y="800767"/>
            <a:ext cx="4170072" cy="708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98282" y="800767"/>
            <a:ext cx="1609702" cy="1478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47750" y="6432024"/>
            <a:ext cx="162687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Справочник товаров используется для идентификации товара при сканировании КИЗ. </a:t>
            </a:r>
            <a:r>
              <a:rPr lang="ru-RU" dirty="0" smtClean="0"/>
              <a:t>Если </a:t>
            </a:r>
            <a:r>
              <a:rPr lang="ru-RU" dirty="0"/>
              <a:t>товара в справочнике нет, то при сканировании КИЗ нового товара или товара с новым штриховым кодом EAN, будет предложено внести его в справочник до того, как кег будет зарегистрирован в программе. </a:t>
            </a:r>
            <a:endParaRPr lang="ru-RU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59709" y="2526281"/>
            <a:ext cx="5248275" cy="111061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433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Текст"/>
          <p:cNvSpPr txBox="1"/>
          <p:nvPr/>
        </p:nvSpPr>
        <p:spPr>
          <a:xfrm>
            <a:off x="9671208" y="5235151"/>
            <a:ext cx="332741" cy="59944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21919" tIns="121919" rIns="121919" bIns="121919">
            <a:spAutoFit/>
          </a:bodyPr>
          <a:lstStyle>
            <a:lvl1pPr defTabSz="457200">
              <a:lnSpc>
                <a:spcPts val="2800"/>
              </a:lnSpc>
              <a:defRPr sz="1200">
                <a:latin typeface="Times"/>
                <a:ea typeface="Times"/>
                <a:cs typeface="Times"/>
                <a:sym typeface="Times"/>
              </a:defRPr>
            </a:lvl1pPr>
          </a:lstStyle>
          <a:p>
            <a:r>
              <a:t> </a:t>
            </a:r>
          </a:p>
        </p:txBody>
      </p:sp>
      <p:sp>
        <p:nvSpPr>
          <p:cNvPr id="255" name="Текст"/>
          <p:cNvSpPr txBox="1"/>
          <p:nvPr/>
        </p:nvSpPr>
        <p:spPr>
          <a:xfrm>
            <a:off x="5435599" y="3103687"/>
            <a:ext cx="332741" cy="59944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21919" tIns="121919" rIns="121919" bIns="121919">
            <a:spAutoFit/>
          </a:bodyPr>
          <a:lstStyle>
            <a:lvl1pPr defTabSz="457200">
              <a:lnSpc>
                <a:spcPts val="2800"/>
              </a:lnSpc>
              <a:defRPr sz="1200">
                <a:latin typeface="Times"/>
                <a:ea typeface="Times"/>
                <a:cs typeface="Times"/>
                <a:sym typeface="Times"/>
              </a:defRPr>
            </a:lvl1pPr>
          </a:lstStyle>
          <a:p>
            <a:r>
              <a:t> </a:t>
            </a:r>
          </a:p>
        </p:txBody>
      </p:sp>
      <p:sp>
        <p:nvSpPr>
          <p:cNvPr id="256" name="Прямоугольник 1"/>
          <p:cNvSpPr txBox="1"/>
          <p:nvPr/>
        </p:nvSpPr>
        <p:spPr>
          <a:xfrm>
            <a:off x="692534" y="4488431"/>
            <a:ext cx="3306352" cy="1354215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21919" tIns="121919" rIns="121919" bIns="121919">
            <a:spAutoFit/>
          </a:bodyPr>
          <a:lstStyle/>
          <a:p>
            <a:r>
              <a:rPr lang="ru-RU" sz="7200" b="1" dirty="0" smtClean="0"/>
              <a:t>Печать.</a:t>
            </a:r>
            <a:endParaRPr lang="ru-RU" sz="7200" b="1" dirty="0"/>
          </a:p>
        </p:txBody>
      </p:sp>
      <p:pic>
        <p:nvPicPr>
          <p:cNvPr id="12" name="Picture 2" descr="portal.retail-soft.p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741" y="800767"/>
            <a:ext cx="4170072" cy="708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98282" y="800767"/>
            <a:ext cx="1609702" cy="1478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47750" y="6432024"/>
            <a:ext cx="162687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Печать этикеток предусмотрена только на мобильных принтерах. Мобильные принтеры – это носимые устройства, которые имеют </a:t>
            </a:r>
            <a:r>
              <a:rPr lang="ru-RU" dirty="0" err="1"/>
              <a:t>Wi-Fi</a:t>
            </a:r>
            <a:r>
              <a:rPr lang="ru-RU" dirty="0"/>
              <a:t> или </a:t>
            </a:r>
            <a:r>
              <a:rPr lang="ru-RU" dirty="0" err="1"/>
              <a:t>Bluetooth</a:t>
            </a:r>
            <a:r>
              <a:rPr lang="ru-RU" dirty="0"/>
              <a:t> модули связи. </a:t>
            </a:r>
            <a:endParaRPr lang="ru-RU" dirty="0" smtClean="0"/>
          </a:p>
          <a:p>
            <a:r>
              <a:rPr lang="ru-RU" dirty="0" smtClean="0"/>
              <a:t>Для </a:t>
            </a:r>
            <a:r>
              <a:rPr lang="ru-RU" dirty="0"/>
              <a:t>печати этикетки на мобильный принтер передается файл с командами печати.  </a:t>
            </a:r>
            <a:endParaRPr lang="ru-RU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45409" y="2443163"/>
            <a:ext cx="5362575" cy="110775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2406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Текст"/>
          <p:cNvSpPr txBox="1"/>
          <p:nvPr/>
        </p:nvSpPr>
        <p:spPr>
          <a:xfrm>
            <a:off x="9671208" y="5235151"/>
            <a:ext cx="332741" cy="59944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21919" tIns="121919" rIns="121919" bIns="121919">
            <a:spAutoFit/>
          </a:bodyPr>
          <a:lstStyle>
            <a:lvl1pPr defTabSz="457200">
              <a:lnSpc>
                <a:spcPts val="2800"/>
              </a:lnSpc>
              <a:defRPr sz="1200">
                <a:latin typeface="Times"/>
                <a:ea typeface="Times"/>
                <a:cs typeface="Times"/>
                <a:sym typeface="Times"/>
              </a:defRPr>
            </a:lvl1pPr>
          </a:lstStyle>
          <a:p>
            <a:r>
              <a:t> </a:t>
            </a:r>
          </a:p>
        </p:txBody>
      </p:sp>
      <p:sp>
        <p:nvSpPr>
          <p:cNvPr id="255" name="Текст"/>
          <p:cNvSpPr txBox="1"/>
          <p:nvPr/>
        </p:nvSpPr>
        <p:spPr>
          <a:xfrm>
            <a:off x="5435599" y="3103687"/>
            <a:ext cx="332741" cy="59944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21919" tIns="121919" rIns="121919" bIns="121919">
            <a:spAutoFit/>
          </a:bodyPr>
          <a:lstStyle>
            <a:lvl1pPr defTabSz="457200">
              <a:lnSpc>
                <a:spcPts val="2800"/>
              </a:lnSpc>
              <a:defRPr sz="1200">
                <a:latin typeface="Times"/>
                <a:ea typeface="Times"/>
                <a:cs typeface="Times"/>
                <a:sym typeface="Times"/>
              </a:defRPr>
            </a:lvl1pPr>
          </a:lstStyle>
          <a:p>
            <a:r>
              <a:t> </a:t>
            </a:r>
          </a:p>
        </p:txBody>
      </p:sp>
      <p:sp>
        <p:nvSpPr>
          <p:cNvPr id="256" name="Прямоугольник 1"/>
          <p:cNvSpPr txBox="1"/>
          <p:nvPr/>
        </p:nvSpPr>
        <p:spPr>
          <a:xfrm>
            <a:off x="723900" y="3450048"/>
            <a:ext cx="11202745" cy="3570206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21919" tIns="121919" rIns="121919" bIns="121919">
            <a:spAutoFit/>
          </a:bodyPr>
          <a:lstStyle/>
          <a:p>
            <a:r>
              <a:rPr lang="ru-RU" sz="7200" b="1" dirty="0"/>
              <a:t>Постановка </a:t>
            </a:r>
            <a:r>
              <a:rPr lang="ru-RU" sz="7200" b="1" dirty="0" err="1"/>
              <a:t>кега</a:t>
            </a:r>
            <a:r>
              <a:rPr lang="ru-RU" sz="7200" b="1" dirty="0"/>
              <a:t> на кран и </a:t>
            </a:r>
            <a:endParaRPr lang="ru-RU" sz="7200" b="1" dirty="0" smtClean="0"/>
          </a:p>
          <a:p>
            <a:r>
              <a:rPr lang="ru-RU" sz="7200" b="1" dirty="0" smtClean="0"/>
              <a:t>снятие </a:t>
            </a:r>
            <a:r>
              <a:rPr lang="ru-RU" sz="7200" b="1" dirty="0"/>
              <a:t>его с крана.</a:t>
            </a:r>
          </a:p>
          <a:p>
            <a:endParaRPr lang="ru-RU" sz="7200" dirty="0"/>
          </a:p>
        </p:txBody>
      </p:sp>
      <p:pic>
        <p:nvPicPr>
          <p:cNvPr id="12" name="Picture 2" descr="portal.retail-soft.p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741" y="800767"/>
            <a:ext cx="4170072" cy="708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98282" y="800767"/>
            <a:ext cx="1609702" cy="1478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91211" y="6507510"/>
            <a:ext cx="17011650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Под постановкой </a:t>
            </a:r>
            <a:r>
              <a:rPr lang="ru-RU" dirty="0" err="1"/>
              <a:t>кега</a:t>
            </a:r>
            <a:r>
              <a:rPr lang="ru-RU" dirty="0"/>
              <a:t> на </a:t>
            </a:r>
            <a:r>
              <a:rPr lang="ru-RU" dirty="0" smtClean="0"/>
              <a:t>кран, понимается </a:t>
            </a:r>
            <a:r>
              <a:rPr lang="ru-RU" dirty="0"/>
              <a:t>регистрация в программе КИЗ нового </a:t>
            </a:r>
            <a:r>
              <a:rPr lang="ru-RU" dirty="0" err="1"/>
              <a:t>кега</a:t>
            </a:r>
            <a:r>
              <a:rPr lang="ru-RU" dirty="0"/>
              <a:t> при установке его в устройство для розлива. </a:t>
            </a:r>
            <a:endParaRPr lang="ru-RU" dirty="0" smtClean="0"/>
          </a:p>
          <a:p>
            <a:endParaRPr lang="ru-RU" dirty="0" smtClean="0"/>
          </a:p>
          <a:p>
            <a:r>
              <a:rPr lang="ru-RU" sz="4400" dirty="0" smtClean="0"/>
              <a:t>Под </a:t>
            </a:r>
            <a:r>
              <a:rPr lang="ru-RU" sz="4400" dirty="0"/>
              <a:t>этим не подразумевается отсылка информации в ЦРПТ и выполнение процедуры ЦРПТ «Постановка на кран». </a:t>
            </a:r>
            <a:endParaRPr lang="ru-RU" sz="4400" dirty="0" smtClean="0"/>
          </a:p>
          <a:p>
            <a:endParaRPr lang="ru-RU" sz="4400" dirty="0" smtClean="0"/>
          </a:p>
          <a:p>
            <a:r>
              <a:rPr lang="ru-RU" sz="4400" dirty="0" smtClean="0"/>
              <a:t>Отсылку </a:t>
            </a:r>
            <a:r>
              <a:rPr lang="ru-RU" sz="4400" dirty="0"/>
              <a:t>информации в ЦРПТ можно выполнить в WEB-интерфейсе рабочего кабинета ЦРПТ. </a:t>
            </a:r>
            <a:endParaRPr lang="ru-RU" sz="4400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83509" y="2509838"/>
            <a:ext cx="5324475" cy="10982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1322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Рисунок 8" descr="Рисунок 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221731" y="4768691"/>
            <a:ext cx="14837680" cy="8342121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Picture 2" descr="portal.retail-soft.pr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333" y="792001"/>
            <a:ext cx="6025124" cy="1024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333" y="10360768"/>
            <a:ext cx="2324100" cy="240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50" y="4388760"/>
            <a:ext cx="6038850" cy="554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90550" y="2019300"/>
            <a:ext cx="2318385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800" b="1" dirty="0" smtClean="0"/>
              <a:t>СуперМаг </a:t>
            </a:r>
            <a:r>
              <a:rPr lang="ru-RU" sz="13800" b="1" dirty="0" err="1" smtClean="0"/>
              <a:t>Стикер</a:t>
            </a:r>
            <a:endParaRPr lang="ru-RU" sz="13800" b="1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98282" y="800767"/>
            <a:ext cx="1609702" cy="1478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Текст"/>
          <p:cNvSpPr txBox="1"/>
          <p:nvPr/>
        </p:nvSpPr>
        <p:spPr>
          <a:xfrm>
            <a:off x="9671208" y="5235151"/>
            <a:ext cx="332741" cy="59944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21919" tIns="121919" rIns="121919" bIns="121919">
            <a:spAutoFit/>
          </a:bodyPr>
          <a:lstStyle>
            <a:lvl1pPr defTabSz="457200">
              <a:lnSpc>
                <a:spcPts val="2800"/>
              </a:lnSpc>
              <a:defRPr sz="1200">
                <a:latin typeface="Times"/>
                <a:ea typeface="Times"/>
                <a:cs typeface="Times"/>
                <a:sym typeface="Times"/>
              </a:defRPr>
            </a:lvl1pPr>
          </a:lstStyle>
          <a:p>
            <a:r>
              <a:t> </a:t>
            </a:r>
          </a:p>
        </p:txBody>
      </p:sp>
      <p:sp>
        <p:nvSpPr>
          <p:cNvPr id="255" name="Текст"/>
          <p:cNvSpPr txBox="1"/>
          <p:nvPr/>
        </p:nvSpPr>
        <p:spPr>
          <a:xfrm>
            <a:off x="5435599" y="3103687"/>
            <a:ext cx="332741" cy="59944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21919" tIns="121919" rIns="121919" bIns="121919">
            <a:spAutoFit/>
          </a:bodyPr>
          <a:lstStyle>
            <a:lvl1pPr defTabSz="457200">
              <a:lnSpc>
                <a:spcPts val="2800"/>
              </a:lnSpc>
              <a:defRPr sz="1200">
                <a:latin typeface="Times"/>
                <a:ea typeface="Times"/>
                <a:cs typeface="Times"/>
                <a:sym typeface="Times"/>
              </a:defRPr>
            </a:lvl1pPr>
          </a:lstStyle>
          <a:p>
            <a:r>
              <a:t> </a:t>
            </a:r>
          </a:p>
        </p:txBody>
      </p:sp>
      <p:sp>
        <p:nvSpPr>
          <p:cNvPr id="256" name="Прямоугольник 1"/>
          <p:cNvSpPr txBox="1"/>
          <p:nvPr/>
        </p:nvSpPr>
        <p:spPr>
          <a:xfrm>
            <a:off x="679950" y="4303766"/>
            <a:ext cx="3356045" cy="2462210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21919" tIns="121919" rIns="121919" bIns="121919">
            <a:spAutoFit/>
          </a:bodyPr>
          <a:lstStyle/>
          <a:p>
            <a:r>
              <a:rPr lang="ru-RU" sz="7200" b="1" dirty="0" smtClean="0"/>
              <a:t>Розлив.</a:t>
            </a:r>
            <a:endParaRPr lang="ru-RU" sz="7200" b="1" dirty="0"/>
          </a:p>
          <a:p>
            <a:endParaRPr lang="ru-RU" sz="7200" dirty="0"/>
          </a:p>
        </p:txBody>
      </p:sp>
      <p:pic>
        <p:nvPicPr>
          <p:cNvPr id="12" name="Picture 2" descr="portal.retail-soft.p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741" y="800767"/>
            <a:ext cx="4170072" cy="708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98282" y="800767"/>
            <a:ext cx="1609702" cy="1478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91211" y="6507510"/>
            <a:ext cx="1701165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При розливе пива необходимо просканировать этикетку крана и в появившемся окне ввести или выбрать объем потребительской тары, затем нажать на иконку со знаком </a:t>
            </a:r>
            <a:r>
              <a:rPr lang="ru-RU" dirty="0" smtClean="0"/>
              <a:t>«+»</a:t>
            </a:r>
          </a:p>
          <a:p>
            <a:endParaRPr lang="ru-RU" dirty="0" smtClean="0"/>
          </a:p>
          <a:p>
            <a:r>
              <a:rPr lang="ru-RU" dirty="0"/>
              <a:t>При регистрации розлива печать этикетки для потребительской тары происходит автоматически.</a:t>
            </a:r>
            <a:endParaRPr lang="ru-RU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0209" y="2457450"/>
            <a:ext cx="5057775" cy="1104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5025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Текст"/>
          <p:cNvSpPr txBox="1"/>
          <p:nvPr/>
        </p:nvSpPr>
        <p:spPr>
          <a:xfrm>
            <a:off x="9671208" y="5235151"/>
            <a:ext cx="332741" cy="59944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21919" tIns="121919" rIns="121919" bIns="121919">
            <a:spAutoFit/>
          </a:bodyPr>
          <a:lstStyle>
            <a:lvl1pPr defTabSz="457200">
              <a:lnSpc>
                <a:spcPts val="2800"/>
              </a:lnSpc>
              <a:defRPr sz="1200">
                <a:latin typeface="Times"/>
                <a:ea typeface="Times"/>
                <a:cs typeface="Times"/>
                <a:sym typeface="Times"/>
              </a:defRPr>
            </a:lvl1pPr>
          </a:lstStyle>
          <a:p>
            <a:r>
              <a:t> </a:t>
            </a:r>
          </a:p>
        </p:txBody>
      </p:sp>
      <p:sp>
        <p:nvSpPr>
          <p:cNvPr id="255" name="Текст"/>
          <p:cNvSpPr txBox="1"/>
          <p:nvPr/>
        </p:nvSpPr>
        <p:spPr>
          <a:xfrm>
            <a:off x="5435599" y="3103687"/>
            <a:ext cx="332741" cy="59944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21919" tIns="121919" rIns="121919" bIns="121919">
            <a:spAutoFit/>
          </a:bodyPr>
          <a:lstStyle>
            <a:lvl1pPr defTabSz="457200">
              <a:lnSpc>
                <a:spcPts val="2800"/>
              </a:lnSpc>
              <a:defRPr sz="1200">
                <a:latin typeface="Times"/>
                <a:ea typeface="Times"/>
                <a:cs typeface="Times"/>
                <a:sym typeface="Times"/>
              </a:defRPr>
            </a:lvl1pPr>
          </a:lstStyle>
          <a:p>
            <a:r>
              <a:t> </a:t>
            </a:r>
          </a:p>
        </p:txBody>
      </p:sp>
      <p:sp>
        <p:nvSpPr>
          <p:cNvPr id="256" name="Прямоугольник 1"/>
          <p:cNvSpPr txBox="1"/>
          <p:nvPr/>
        </p:nvSpPr>
        <p:spPr>
          <a:xfrm>
            <a:off x="723900" y="4303766"/>
            <a:ext cx="4261742" cy="2462210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21919" tIns="121919" rIns="121919" bIns="121919">
            <a:spAutoFit/>
          </a:bodyPr>
          <a:lstStyle/>
          <a:p>
            <a:r>
              <a:rPr lang="ru-RU" sz="7200" b="1" dirty="0" smtClean="0"/>
              <a:t>Этикетки.</a:t>
            </a:r>
            <a:endParaRPr lang="ru-RU" sz="7200" b="1" dirty="0"/>
          </a:p>
          <a:p>
            <a:endParaRPr lang="ru-RU" sz="7200" dirty="0"/>
          </a:p>
        </p:txBody>
      </p:sp>
      <p:pic>
        <p:nvPicPr>
          <p:cNvPr id="12" name="Picture 2" descr="portal.retail-soft.p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741" y="800767"/>
            <a:ext cx="4170072" cy="708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98282" y="800767"/>
            <a:ext cx="1609702" cy="1478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91211" y="6507510"/>
            <a:ext cx="1701165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Содержание этикеток и работа с ними зависит от особенностей процесса розлива и продажи пива и от возможностей кассовой программы</a:t>
            </a:r>
            <a:r>
              <a:rPr lang="ru-RU" dirty="0" smtClean="0"/>
              <a:t>.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Этикетка для крана помимо текстовой информации может содержать EAN код товара или КИЗ </a:t>
            </a:r>
            <a:r>
              <a:rPr lang="ru-RU" dirty="0" err="1"/>
              <a:t>кега</a:t>
            </a:r>
            <a:r>
              <a:rPr lang="ru-RU" dirty="0"/>
              <a:t>. </a:t>
            </a:r>
            <a:endParaRPr lang="ru-RU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0209" y="2457450"/>
            <a:ext cx="5057775" cy="1104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4499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Текст"/>
          <p:cNvSpPr txBox="1"/>
          <p:nvPr/>
        </p:nvSpPr>
        <p:spPr>
          <a:xfrm>
            <a:off x="9671208" y="5235151"/>
            <a:ext cx="332741" cy="59944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21919" tIns="121919" rIns="121919" bIns="121919">
            <a:spAutoFit/>
          </a:bodyPr>
          <a:lstStyle>
            <a:lvl1pPr defTabSz="457200">
              <a:lnSpc>
                <a:spcPts val="2800"/>
              </a:lnSpc>
              <a:defRPr sz="1200">
                <a:latin typeface="Times"/>
                <a:ea typeface="Times"/>
                <a:cs typeface="Times"/>
                <a:sym typeface="Times"/>
              </a:defRPr>
            </a:lvl1pPr>
          </a:lstStyle>
          <a:p>
            <a:r>
              <a:t> </a:t>
            </a:r>
          </a:p>
        </p:txBody>
      </p:sp>
      <p:sp>
        <p:nvSpPr>
          <p:cNvPr id="255" name="Текст"/>
          <p:cNvSpPr txBox="1"/>
          <p:nvPr/>
        </p:nvSpPr>
        <p:spPr>
          <a:xfrm>
            <a:off x="5435599" y="3103687"/>
            <a:ext cx="332741" cy="59944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21919" tIns="121919" rIns="121919" bIns="121919">
            <a:spAutoFit/>
          </a:bodyPr>
          <a:lstStyle>
            <a:lvl1pPr defTabSz="457200">
              <a:lnSpc>
                <a:spcPts val="2800"/>
              </a:lnSpc>
              <a:defRPr sz="1200">
                <a:latin typeface="Times"/>
                <a:ea typeface="Times"/>
                <a:cs typeface="Times"/>
                <a:sym typeface="Times"/>
              </a:defRPr>
            </a:lvl1pPr>
          </a:lstStyle>
          <a:p>
            <a:r>
              <a:t> </a:t>
            </a:r>
          </a:p>
        </p:txBody>
      </p:sp>
      <p:sp>
        <p:nvSpPr>
          <p:cNvPr id="256" name="Прямоугольник 1"/>
          <p:cNvSpPr txBox="1"/>
          <p:nvPr/>
        </p:nvSpPr>
        <p:spPr>
          <a:xfrm>
            <a:off x="723899" y="4303766"/>
            <a:ext cx="14278907" cy="2462210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21919" tIns="121919" rIns="121919" bIns="121919">
            <a:spAutoFit/>
          </a:bodyPr>
          <a:lstStyle/>
          <a:p>
            <a:r>
              <a:rPr lang="ru-RU" sz="7200" b="1" dirty="0"/>
              <a:t>Прочие возможности программы</a:t>
            </a:r>
            <a:r>
              <a:rPr lang="ru-RU" sz="7200" b="1" dirty="0" smtClean="0"/>
              <a:t>.</a:t>
            </a:r>
            <a:endParaRPr lang="ru-RU" sz="7200" b="1" dirty="0"/>
          </a:p>
          <a:p>
            <a:endParaRPr lang="ru-RU" sz="7200" dirty="0"/>
          </a:p>
        </p:txBody>
      </p:sp>
      <p:pic>
        <p:nvPicPr>
          <p:cNvPr id="12" name="Picture 2" descr="portal.retail-soft.p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741" y="800767"/>
            <a:ext cx="4170072" cy="708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98282" y="800767"/>
            <a:ext cx="1609702" cy="1478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95803" y="6827761"/>
            <a:ext cx="1701165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При чтении КИЗ программа обращается в ЦРПТ за информацией о КИЗ и, в том числе, получает информацию о сроке истечения годности продукции и выполняет проверку срока годности.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err="1" smtClean="0"/>
              <a:t>Кега</a:t>
            </a:r>
            <a:r>
              <a:rPr lang="ru-RU" dirty="0" smtClean="0"/>
              <a:t> </a:t>
            </a:r>
            <a:r>
              <a:rPr lang="ru-RU" dirty="0"/>
              <a:t>с истекшим сроком не должна ставиться на </a:t>
            </a:r>
            <a:r>
              <a:rPr lang="ru-RU" dirty="0" smtClean="0"/>
              <a:t>кран. </a:t>
            </a:r>
            <a:endParaRPr lang="ru-RU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0209" y="2457450"/>
            <a:ext cx="5057775" cy="11049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6910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Прямоугольник 1"/>
          <p:cNvSpPr txBox="1"/>
          <p:nvPr/>
        </p:nvSpPr>
        <p:spPr>
          <a:xfrm>
            <a:off x="1051957" y="3935144"/>
            <a:ext cx="10883747" cy="1261882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21919" tIns="121919" rIns="121919" bIns="121919">
            <a:spAutoFit/>
          </a:bodyPr>
          <a:lstStyle>
            <a:lvl1pPr>
              <a:defRPr>
                <a:solidFill>
                  <a:srgbClr val="073E87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rPr lang="ru-RU" sz="6600" b="1" dirty="0" smtClean="0">
                <a:solidFill>
                  <a:schemeClr val="tx1"/>
                </a:solidFill>
                <a:latin typeface="+mn-lt"/>
              </a:rPr>
              <a:t>Как купить Супермаг </a:t>
            </a:r>
            <a:r>
              <a:rPr lang="ru-RU" sz="6600" b="1" dirty="0" err="1" smtClean="0">
                <a:solidFill>
                  <a:schemeClr val="tx1"/>
                </a:solidFill>
                <a:latin typeface="+mn-lt"/>
              </a:rPr>
              <a:t>Стикер</a:t>
            </a:r>
            <a:endParaRPr sz="66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251" y="5104693"/>
            <a:ext cx="7901874" cy="7102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2690" y="9931172"/>
            <a:ext cx="1020885" cy="1225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 descr="portal.retail-soft.pr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741" y="800767"/>
            <a:ext cx="4170072" cy="708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98282" y="800767"/>
            <a:ext cx="1609702" cy="1478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09750" y="6458456"/>
            <a:ext cx="1219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685800" indent="-685800">
              <a:buFont typeface="Arial" panose="020B0604020202020204" pitchFamily="34" charset="0"/>
              <a:buChar char="•"/>
            </a:pPr>
            <a:r>
              <a:rPr lang="ru-RU" sz="5400" dirty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Презентация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ru-RU" sz="5400" dirty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Коммерческое предложение</a:t>
            </a:r>
            <a:endParaRPr lang="en-US" sz="5400" dirty="0">
              <a:solidFill>
                <a:schemeClr val="tx1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ru-RU" sz="5400" dirty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Договор на техподдержку</a:t>
            </a:r>
          </a:p>
          <a:p>
            <a:pPr marL="685800" indent="-685800">
              <a:buFont typeface="Arial" panose="020B0604020202020204" pitchFamily="34" charset="0"/>
              <a:buChar char="•"/>
            </a:pPr>
            <a:r>
              <a:rPr lang="ru-RU" sz="5400" dirty="0">
                <a:solidFill>
                  <a:schemeClr val="tx1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Плановые обновления </a:t>
            </a:r>
          </a:p>
        </p:txBody>
      </p:sp>
    </p:spTree>
    <p:extLst>
      <p:ext uri="{BB962C8B-B14F-4D97-AF65-F5344CB8AC3E}">
        <p14:creationId xmlns:p14="http://schemas.microsoft.com/office/powerpoint/2010/main" val="275910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Текст"/>
          <p:cNvSpPr txBox="1"/>
          <p:nvPr/>
        </p:nvSpPr>
        <p:spPr>
          <a:xfrm>
            <a:off x="9671208" y="5235151"/>
            <a:ext cx="332741" cy="59944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21919" tIns="121919" rIns="121919" bIns="121919">
            <a:spAutoFit/>
          </a:bodyPr>
          <a:lstStyle>
            <a:lvl1pPr defTabSz="457200">
              <a:lnSpc>
                <a:spcPts val="2800"/>
              </a:lnSpc>
              <a:defRPr sz="1200">
                <a:latin typeface="Times"/>
                <a:ea typeface="Times"/>
                <a:cs typeface="Times"/>
                <a:sym typeface="Times"/>
              </a:defRPr>
            </a:lvl1pPr>
          </a:lstStyle>
          <a:p>
            <a:r>
              <a:t> </a:t>
            </a:r>
          </a:p>
        </p:txBody>
      </p:sp>
      <p:sp>
        <p:nvSpPr>
          <p:cNvPr id="255" name="Текст"/>
          <p:cNvSpPr txBox="1"/>
          <p:nvPr/>
        </p:nvSpPr>
        <p:spPr>
          <a:xfrm>
            <a:off x="5435599" y="3103687"/>
            <a:ext cx="332741" cy="59944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21919" tIns="121919" rIns="121919" bIns="121919">
            <a:spAutoFit/>
          </a:bodyPr>
          <a:lstStyle>
            <a:lvl1pPr defTabSz="457200">
              <a:lnSpc>
                <a:spcPts val="2800"/>
              </a:lnSpc>
              <a:defRPr sz="1200">
                <a:latin typeface="Times"/>
                <a:ea typeface="Times"/>
                <a:cs typeface="Times"/>
                <a:sym typeface="Times"/>
              </a:defRPr>
            </a:lvl1pPr>
          </a:lstStyle>
          <a:p>
            <a:r>
              <a:t> </a:t>
            </a:r>
          </a:p>
        </p:txBody>
      </p:sp>
      <p:sp>
        <p:nvSpPr>
          <p:cNvPr id="256" name="Прямоугольник 1"/>
          <p:cNvSpPr txBox="1"/>
          <p:nvPr/>
        </p:nvSpPr>
        <p:spPr>
          <a:xfrm>
            <a:off x="6720784" y="2726299"/>
            <a:ext cx="10461430" cy="1354215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121919" tIns="121919" rIns="121919" bIns="121919">
            <a:spAutoFit/>
          </a:bodyPr>
          <a:lstStyle/>
          <a:p>
            <a:pPr>
              <a:defRPr>
                <a:solidFill>
                  <a:srgbClr val="073E87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pPr>
            <a:endParaRPr sz="7200" dirty="0"/>
          </a:p>
        </p:txBody>
      </p:sp>
      <p:pic>
        <p:nvPicPr>
          <p:cNvPr id="11" name="Picture 2" descr="portal.retail-soft.p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741" y="800767"/>
            <a:ext cx="4170072" cy="708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"/>
          <p:cNvSpPr txBox="1"/>
          <p:nvPr/>
        </p:nvSpPr>
        <p:spPr>
          <a:xfrm>
            <a:off x="862741" y="3280296"/>
            <a:ext cx="14787059" cy="1600436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21919" tIns="121919" rIns="121919" bIns="121919">
            <a:spAutoFit/>
          </a:bodyPr>
          <a:lstStyle>
            <a:lvl1pPr>
              <a:defRPr>
                <a:solidFill>
                  <a:srgbClr val="073E87"/>
                </a:solidFill>
                <a:latin typeface="Montserrat Bold"/>
                <a:ea typeface="Montserrat Bold"/>
                <a:cs typeface="Montserrat Bold"/>
                <a:sym typeface="Montserrat Bold"/>
              </a:defRPr>
            </a:lvl1pPr>
          </a:lstStyle>
          <a:p>
            <a:r>
              <a:rPr lang="ru-RU" sz="8800" b="1" dirty="0" smtClean="0">
                <a:solidFill>
                  <a:schemeClr val="tx1"/>
                </a:solidFill>
                <a:latin typeface="+mn-lt"/>
              </a:rPr>
              <a:t>Где купить Супермаг </a:t>
            </a:r>
            <a:r>
              <a:rPr lang="ru-RU" sz="8800" b="1" dirty="0" err="1" smtClean="0">
                <a:solidFill>
                  <a:schemeClr val="tx1"/>
                </a:solidFill>
                <a:latin typeface="+mn-lt"/>
              </a:rPr>
              <a:t>Стикер</a:t>
            </a:r>
            <a:r>
              <a:rPr lang="en-US" sz="8800" b="1" dirty="0" smtClean="0">
                <a:solidFill>
                  <a:schemeClr val="tx1"/>
                </a:solidFill>
                <a:latin typeface="+mn-lt"/>
              </a:rPr>
              <a:t>?</a:t>
            </a:r>
            <a:endParaRPr lang="ru-RU" sz="8800" b="1" dirty="0" smtClean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9305" y="6286500"/>
            <a:ext cx="21239167" cy="594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0" name="Picture 2" descr="http://qrcoder.ru/code/?%CE%CE%CE+%AB%D0%E8%F2%E5%E9%EB+%D1%EE%F4%F2%BB%0D%0A%DE%F0%E8%E4%E8%F7%E5%F1%EA%E8%E9+%E0%E4%F0%E5%F1%3A+115201%2C+%E3+%CC%EE%F1%EA%E2%E0%2C+%F3%EB%E8%F6%E0+%CA%EE%F2%EB%FF%EA%EE%E2%F1%EA%E0%FF%2C+%E4%EE%EC+3%2C+%F1%F2%F0.+1%2C+%FD%F2.+3%2C+%EF%EE%EC.+XXV%2C+%EA%EE%EC%ED.+40%0D%0A%0D%0Ahttps%3A%2F%2Fretail-soft.pro%2F&amp;4&amp;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69050" y="8219270"/>
            <a:ext cx="3780712" cy="3780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98282" y="800767"/>
            <a:ext cx="1609702" cy="1478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7751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portal.retail-soft.pr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741" y="800767"/>
            <a:ext cx="4170072" cy="708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98282" y="800767"/>
            <a:ext cx="1609702" cy="1478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277100" y="5269531"/>
            <a:ext cx="163068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СуперМаг </a:t>
            </a:r>
            <a:r>
              <a:rPr lang="ru-RU" sz="6000" b="1" dirty="0" err="1" smtClean="0"/>
              <a:t>Стикер</a:t>
            </a:r>
            <a:r>
              <a:rPr lang="en-US" sz="6000" b="1" dirty="0" smtClean="0"/>
              <a:t>: </a:t>
            </a:r>
            <a:endParaRPr lang="ru-RU" sz="6000" b="1" dirty="0" smtClean="0"/>
          </a:p>
          <a:p>
            <a:endParaRPr lang="ru-RU" sz="6000" b="1" dirty="0" smtClean="0"/>
          </a:p>
          <a:p>
            <a:r>
              <a:rPr lang="ru-RU" sz="5400" dirty="0" smtClean="0"/>
              <a:t>Решение</a:t>
            </a:r>
            <a:r>
              <a:rPr lang="ru-RU" dirty="0" smtClean="0"/>
              <a:t> для учета и печати этикеток, </a:t>
            </a:r>
          </a:p>
          <a:p>
            <a:r>
              <a:rPr lang="ru-RU" dirty="0" smtClean="0"/>
              <a:t>для </a:t>
            </a:r>
            <a:r>
              <a:rPr lang="ru-RU" dirty="0"/>
              <a:t>потребительской тары при розливе пива. </a:t>
            </a:r>
            <a:endParaRPr lang="ru-RU" dirty="0" smtClean="0"/>
          </a:p>
          <a:p>
            <a:endParaRPr lang="ru-RU" dirty="0" smtClean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50" y="4388760"/>
            <a:ext cx="6038850" cy="554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75385" y="419100"/>
            <a:ext cx="9845040" cy="57912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portal.retail-soft.pr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741" y="800767"/>
            <a:ext cx="4170072" cy="708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953250" y="4794502"/>
            <a:ext cx="1626870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СуперМаг </a:t>
            </a:r>
            <a:r>
              <a:rPr lang="ru-RU" sz="6000" b="1" dirty="0" err="1" smtClean="0"/>
              <a:t>Стикер</a:t>
            </a:r>
            <a:r>
              <a:rPr lang="en-US" sz="6000" b="1" dirty="0" smtClean="0"/>
              <a:t>: </a:t>
            </a:r>
            <a:endParaRPr lang="ru-RU" sz="6000" b="1" dirty="0" smtClean="0"/>
          </a:p>
          <a:p>
            <a:endParaRPr lang="ru-RU" b="1" dirty="0" smtClean="0"/>
          </a:p>
          <a:p>
            <a:r>
              <a:rPr lang="ru-RU" b="1" dirty="0" smtClean="0"/>
              <a:t>Этикетка </a:t>
            </a:r>
            <a:r>
              <a:rPr lang="ru-RU" b="1" dirty="0"/>
              <a:t>содержит информацию, необходимую для продажи на </a:t>
            </a:r>
            <a:r>
              <a:rPr lang="ru-RU" sz="5400" b="1" dirty="0"/>
              <a:t>кассе</a:t>
            </a:r>
            <a:r>
              <a:rPr lang="ru-RU" b="1" dirty="0"/>
              <a:t> разливной маркированной продукции в соответствии с правилами ЦРПТ</a:t>
            </a:r>
            <a:r>
              <a:rPr lang="ru-RU" b="1" dirty="0" smtClean="0"/>
              <a:t>.</a:t>
            </a:r>
          </a:p>
          <a:p>
            <a:endParaRPr lang="ru-RU" dirty="0"/>
          </a:p>
          <a:p>
            <a:r>
              <a:rPr lang="ru-RU" dirty="0" smtClean="0"/>
              <a:t>Применяется </a:t>
            </a:r>
            <a:r>
              <a:rPr lang="ru-RU" dirty="0"/>
              <a:t>в тех случаях, когда розлив и продажа разливной маркированной продукции осуществляется с использованием оборудования, которое называют «кран».</a:t>
            </a:r>
            <a:endParaRPr lang="ru-RU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438334"/>
            <a:ext cx="6038850" cy="554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369123"/>
            <a:ext cx="1609702" cy="1478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8989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27" y="9405051"/>
            <a:ext cx="9658350" cy="3848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portal.retail-soft.pr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741" y="800767"/>
            <a:ext cx="4170072" cy="708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98282" y="800767"/>
            <a:ext cx="1609702" cy="1478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819650" y="1754367"/>
            <a:ext cx="18897600" cy="76636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Рекомендация ЦРПТ</a:t>
            </a:r>
            <a:r>
              <a:rPr lang="en-US" sz="6000" b="1" dirty="0" smtClean="0"/>
              <a:t>: </a:t>
            </a:r>
            <a:endParaRPr lang="ru-RU" b="1" dirty="0" smtClean="0"/>
          </a:p>
          <a:p>
            <a:r>
              <a:rPr lang="ru-RU" dirty="0"/>
              <a:t>С 2024 года магазины должны учитывать, из какой именно тары наполнена каждая бутылка. Чтобы не нарушать требования, можно использовать </a:t>
            </a:r>
            <a:r>
              <a:rPr lang="ru-RU" b="1" dirty="0" err="1"/>
              <a:t>стикеры</a:t>
            </a:r>
            <a:r>
              <a:rPr lang="ru-RU" b="1" dirty="0"/>
              <a:t> с внутренними кодами</a:t>
            </a:r>
            <a:r>
              <a:rPr lang="ru-RU" dirty="0"/>
              <a:t>, по которым можно определить кран и тару. </a:t>
            </a:r>
            <a:endParaRPr lang="ru-RU" dirty="0" smtClean="0"/>
          </a:p>
          <a:p>
            <a:r>
              <a:rPr lang="ru-RU" dirty="0" smtClean="0"/>
              <a:t>На </a:t>
            </a:r>
            <a:r>
              <a:rPr lang="ru-RU" dirty="0"/>
              <a:t>каждую </a:t>
            </a:r>
            <a:r>
              <a:rPr lang="ru-RU" dirty="0" err="1"/>
              <a:t>кегу</a:t>
            </a:r>
            <a:r>
              <a:rPr lang="ru-RU" dirty="0"/>
              <a:t> и бутылку наносят двухмерный код </a:t>
            </a:r>
            <a:r>
              <a:rPr lang="ru-RU" dirty="0" err="1"/>
              <a:t>Data</a:t>
            </a:r>
            <a:r>
              <a:rPr lang="ru-RU" dirty="0"/>
              <a:t> </a:t>
            </a:r>
            <a:r>
              <a:rPr lang="ru-RU" dirty="0" err="1"/>
              <a:t>Matrix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endParaRPr lang="ru-RU" dirty="0"/>
          </a:p>
          <a:p>
            <a:r>
              <a:rPr lang="ru-RU" dirty="0"/>
              <a:t>Специалисты «Честного знака» советуют печатать код маркировки чёрным цветом на белом фоне для контраста, а сам код приклеить так, чтобы его нельзя было сорвать без повреждения</a:t>
            </a:r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69100" y="10509952"/>
            <a:ext cx="4248150" cy="2743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496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884" y="11739120"/>
            <a:ext cx="2181225" cy="159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 descr="portal.retail-soft.pr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741" y="800767"/>
            <a:ext cx="4170072" cy="708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98282" y="800767"/>
            <a:ext cx="1609702" cy="1478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248650" y="4438334"/>
            <a:ext cx="1489710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СуперМаг </a:t>
            </a:r>
            <a:r>
              <a:rPr lang="ru-RU" sz="6000" b="1" dirty="0" err="1" smtClean="0"/>
              <a:t>Стикер</a:t>
            </a:r>
            <a:endParaRPr lang="ru-RU" sz="6000" b="1" dirty="0" smtClean="0"/>
          </a:p>
          <a:p>
            <a:endParaRPr lang="ru-RU" b="1" dirty="0" smtClean="0"/>
          </a:p>
          <a:p>
            <a:r>
              <a:rPr lang="ru-RU" sz="5400" b="1" dirty="0" smtClean="0"/>
              <a:t>Помогает</a:t>
            </a:r>
            <a:r>
              <a:rPr lang="ru-RU" b="1" dirty="0" smtClean="0"/>
              <a:t> в решении следующих задач</a:t>
            </a:r>
            <a:r>
              <a:rPr lang="en-US" b="1" dirty="0" smtClean="0"/>
              <a:t>:</a:t>
            </a:r>
            <a:endParaRPr lang="ru-RU" b="1" dirty="0" smtClean="0"/>
          </a:p>
          <a:p>
            <a:endParaRPr lang="en-US" b="1" dirty="0" smtClean="0"/>
          </a:p>
          <a:p>
            <a:pPr marL="685800" indent="-685800">
              <a:buFontTx/>
              <a:buChar char="-"/>
            </a:pPr>
            <a:r>
              <a:rPr lang="ru-RU" dirty="0" smtClean="0"/>
              <a:t>Быстрый ввод в должность нового сотрудника.</a:t>
            </a:r>
          </a:p>
          <a:p>
            <a:pPr marL="685800" indent="-685800">
              <a:buFontTx/>
              <a:buChar char="-"/>
            </a:pPr>
            <a:r>
              <a:rPr lang="ru-RU" dirty="0" smtClean="0"/>
              <a:t>Постановка </a:t>
            </a:r>
            <a:r>
              <a:rPr lang="ru-RU" dirty="0" err="1" smtClean="0"/>
              <a:t>кеги</a:t>
            </a:r>
            <a:r>
              <a:rPr lang="ru-RU" dirty="0" smtClean="0"/>
              <a:t> на кран.</a:t>
            </a:r>
          </a:p>
          <a:p>
            <a:pPr marL="685800" indent="-685800">
              <a:buFontTx/>
              <a:buChar char="-"/>
            </a:pPr>
            <a:r>
              <a:rPr lang="ru-RU" dirty="0" smtClean="0"/>
              <a:t>Розлив пивной продукции в потребительскую тару.</a:t>
            </a:r>
            <a:endParaRPr lang="ru-RU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438334"/>
            <a:ext cx="6038850" cy="554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0563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557" y="5560400"/>
            <a:ext cx="10106025" cy="751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portal.retail-soft.pr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741" y="800767"/>
            <a:ext cx="4170072" cy="708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98282" y="800767"/>
            <a:ext cx="1609702" cy="1478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210550" y="4285451"/>
            <a:ext cx="15197433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b="1" dirty="0"/>
          </a:p>
          <a:p>
            <a:pPr marL="685800" indent="-685800">
              <a:buFontTx/>
              <a:buChar char="-"/>
            </a:pPr>
            <a:endParaRPr lang="ru-RU" dirty="0" smtClean="0"/>
          </a:p>
          <a:p>
            <a:pPr marL="685800" indent="-685800">
              <a:buFontTx/>
              <a:buChar char="-"/>
            </a:pPr>
            <a:r>
              <a:rPr lang="ru-RU" dirty="0" smtClean="0"/>
              <a:t>Повысит прозрачность выполнения задач сотрудниками магазина.</a:t>
            </a:r>
          </a:p>
          <a:p>
            <a:pPr marL="685800" indent="-685800">
              <a:buFontTx/>
              <a:buChar char="-"/>
            </a:pPr>
            <a:endParaRPr lang="ru-RU" dirty="0"/>
          </a:p>
          <a:p>
            <a:pPr marL="685800" indent="-685800">
              <a:buFontTx/>
              <a:buChar char="-"/>
            </a:pPr>
            <a:r>
              <a:rPr lang="ru-RU" dirty="0" smtClean="0"/>
              <a:t>Обеспечит кассовую систему точным идентификатором продукции для регистрации продажи и отправки данных в Честный знак.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62740" y="2557435"/>
            <a:ext cx="20016059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/>
              <a:t>СуперМаг </a:t>
            </a:r>
            <a:r>
              <a:rPr lang="ru-RU" sz="6000" b="1" dirty="0" err="1"/>
              <a:t>Стикер</a:t>
            </a:r>
            <a:endParaRPr lang="ru-RU" sz="6000" b="1" dirty="0"/>
          </a:p>
          <a:p>
            <a:endParaRPr lang="ru-RU" b="1" dirty="0"/>
          </a:p>
          <a:p>
            <a:pPr algn="r"/>
            <a:r>
              <a:rPr lang="ru-RU" b="1" dirty="0" smtClean="0"/>
              <a:t>- Позволит </a:t>
            </a:r>
            <a:r>
              <a:rPr lang="ru-RU" b="1" dirty="0"/>
              <a:t>сократить % </a:t>
            </a:r>
            <a:r>
              <a:rPr lang="ru-RU" sz="5400" b="1" dirty="0"/>
              <a:t>ошибок</a:t>
            </a:r>
            <a:r>
              <a:rPr lang="ru-RU" b="1" dirty="0"/>
              <a:t>, связанных с человеческим </a:t>
            </a:r>
            <a:r>
              <a:rPr lang="ru-RU" b="1" dirty="0" smtClean="0"/>
              <a:t>фактором.   </a:t>
            </a:r>
            <a:endParaRPr lang="ru-RU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884" y="11739120"/>
            <a:ext cx="2181225" cy="159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 descr="portal.retail-soft.pr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741" y="800767"/>
            <a:ext cx="4170072" cy="708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98282" y="800767"/>
            <a:ext cx="1609702" cy="1478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58000" y="1154907"/>
            <a:ext cx="16954500" cy="13572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/>
              <a:t>СуперМаг </a:t>
            </a:r>
            <a:r>
              <a:rPr lang="ru-RU" sz="6000" b="1" dirty="0" err="1" smtClean="0"/>
              <a:t>Стикер</a:t>
            </a:r>
            <a:endParaRPr lang="ru-RU" sz="6000" b="1" dirty="0" smtClean="0"/>
          </a:p>
          <a:p>
            <a:endParaRPr lang="ru-RU" b="1" dirty="0" smtClean="0"/>
          </a:p>
          <a:p>
            <a:r>
              <a:rPr lang="ru-RU" b="1" dirty="0"/>
              <a:t>Не требует </a:t>
            </a:r>
            <a:r>
              <a:rPr lang="ru-RU" sz="5400" b="1" dirty="0"/>
              <a:t>интеграции</a:t>
            </a:r>
            <a:r>
              <a:rPr lang="ru-RU" b="1" dirty="0"/>
              <a:t> с другим программным обеспечением.</a:t>
            </a:r>
          </a:p>
          <a:p>
            <a:endParaRPr lang="ru-RU" dirty="0" smtClean="0"/>
          </a:p>
          <a:p>
            <a:r>
              <a:rPr lang="ru-RU" dirty="0" smtClean="0"/>
              <a:t>Полностью самостоятельное и автономное ПО. </a:t>
            </a:r>
          </a:p>
          <a:p>
            <a:r>
              <a:rPr lang="ru-RU" dirty="0" smtClean="0"/>
              <a:t>Не </a:t>
            </a:r>
            <a:r>
              <a:rPr lang="ru-RU" dirty="0"/>
              <a:t>связана ни с каким сервером приложений или сервером базы </a:t>
            </a:r>
            <a:r>
              <a:rPr lang="ru-RU" dirty="0" smtClean="0"/>
              <a:t>данных.</a:t>
            </a:r>
          </a:p>
          <a:p>
            <a:endParaRPr lang="ru-RU" dirty="0" smtClean="0"/>
          </a:p>
          <a:p>
            <a:r>
              <a:rPr lang="ru-RU" dirty="0" smtClean="0"/>
              <a:t>Не </a:t>
            </a:r>
            <a:r>
              <a:rPr lang="ru-RU" dirty="0"/>
              <a:t>требует для своей работы какого-либо оборудования, кроме того, на котором размещается сама </a:t>
            </a:r>
            <a:r>
              <a:rPr lang="ru-RU" dirty="0" smtClean="0"/>
              <a:t>программа, и оборудования для печати этикеток. </a:t>
            </a:r>
          </a:p>
          <a:p>
            <a:endParaRPr lang="ru-RU" dirty="0"/>
          </a:p>
          <a:p>
            <a:r>
              <a:rPr lang="ru-RU" dirty="0" smtClean="0"/>
              <a:t>Вся </a:t>
            </a:r>
            <a:r>
              <a:rPr lang="ru-RU" dirty="0"/>
              <a:t>информация, необходимая для работы программы, сохраняется во встроенной базе данных программы.</a:t>
            </a:r>
            <a:endParaRPr lang="ru-RU" dirty="0" smtClean="0"/>
          </a:p>
          <a:p>
            <a:endParaRPr lang="ru-RU" dirty="0" smtClean="0"/>
          </a:p>
          <a:p>
            <a:r>
              <a:rPr lang="ru-RU" b="1" dirty="0" smtClean="0"/>
              <a:t> </a:t>
            </a:r>
          </a:p>
          <a:p>
            <a:endParaRPr lang="ru-RU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438334"/>
            <a:ext cx="6038850" cy="554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4376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Управляющая кнопка: документ 2">
            <a:hlinkClick r:id="rId2" action="ppaction://hlinkfile" highlightClick="1"/>
          </p:cNvPr>
          <p:cNvSpPr/>
          <p:nvPr/>
        </p:nvSpPr>
        <p:spPr>
          <a:xfrm>
            <a:off x="16005889" y="7118414"/>
            <a:ext cx="360152" cy="691116"/>
          </a:xfrm>
          <a:prstGeom prst="actionButton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2" descr="portal.retail-soft.pr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741" y="800767"/>
            <a:ext cx="4170072" cy="708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98282" y="800767"/>
            <a:ext cx="1609702" cy="1478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386" y="3700463"/>
            <a:ext cx="21854989" cy="774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SQLite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95179" y="10332175"/>
            <a:ext cx="3314977" cy="1521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Тема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00FF"/>
      </a:hlink>
      <a:folHlink>
        <a:srgbClr val="FF00FF"/>
      </a:folHlink>
    </a:clrScheme>
    <a:fontScheme name="Тема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01600" dist="508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01600" dist="508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01600" dist="508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63500" cap="flat">
          <a:solidFill>
            <a:schemeClr val="accent1"/>
          </a:solidFill>
          <a:prstDash val="solid"/>
          <a:round/>
        </a:ln>
        <a:effectLst>
          <a:outerShdw blurRad="101600" dist="508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121919" tIns="121919" rIns="121919" bIns="121919" numCol="1" spcCol="38100" rtlCol="0" anchor="ctr">
        <a:spAutoFit/>
      </a:bodyPr>
      <a:lstStyle>
        <a:defPPr marL="0" marR="0" indent="0" algn="l" defTabSz="2438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63500" cap="flat">
          <a:solidFill>
            <a:schemeClr val="accent1"/>
          </a:solidFill>
          <a:prstDash val="solid"/>
          <a:round/>
        </a:ln>
        <a:effectLst>
          <a:outerShdw blurRad="101600" dist="508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25400" cap="flat">
          <a:noFill/>
          <a:miter lim="400000"/>
        </a:ln>
        <a:effectLst/>
        <a:sp3d/>
      </a:spPr>
      <a:bodyPr rot="0" spcFirstLastPara="1" vertOverflow="overflow" horzOverflow="overflow" vert="horz" wrap="square" lIns="121919" tIns="121919" rIns="121919" bIns="121919" numCol="1" spcCol="38100" rtlCol="0" anchor="t">
        <a:spAutoFit/>
      </a:bodyPr>
      <a:lstStyle>
        <a:defPPr marL="0" marR="0" indent="0" algn="l" defTabSz="2438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3067</TotalTime>
  <Words>755</Words>
  <Application>Microsoft Office PowerPoint</Application>
  <PresentationFormat>Произвольный</PresentationFormat>
  <Paragraphs>124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Антонов Александр Витальевич</dc:creator>
  <cp:lastModifiedBy>Владимир</cp:lastModifiedBy>
  <cp:revision>662</cp:revision>
  <dcterms:modified xsi:type="dcterms:W3CDTF">2025-02-05T14:34:14Z</dcterms:modified>
</cp:coreProperties>
</file>